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1620" y="5229200"/>
            <a:ext cx="644076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Президента РК народу Казахстана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948" y="836712"/>
            <a:ext cx="87881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«</a:t>
            </a:r>
            <a:r>
              <a:rPr lang="ru-RU" sz="5400" b="1" cap="none" spc="0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Единство народа и системные реформы – </a:t>
            </a:r>
            <a:endParaRPr lang="ru-RU" sz="5400" b="1" cap="none" spc="0" dirty="0" smtClean="0">
              <a:ln w="31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hnschrift SemiBold" pitchFamily="34" charset="0"/>
            </a:endParaRPr>
          </a:p>
          <a:p>
            <a:pPr algn="ctr"/>
            <a:r>
              <a:rPr lang="ru-RU" sz="5400" b="1" cap="none" spc="0" dirty="0" smtClean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прочна </a:t>
            </a:r>
            <a:r>
              <a:rPr lang="ru-RU" sz="5400" b="1" cap="none" spc="0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основа процветания страны». </a:t>
            </a:r>
            <a:endParaRPr lang="ru-RU" sz="5400" b="1" cap="none" spc="0" dirty="0">
              <a:ln w="31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8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1620" y="5229200"/>
            <a:ext cx="644076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Президента РК народу Казахстана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948" y="836712"/>
            <a:ext cx="87881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«</a:t>
            </a:r>
            <a:r>
              <a:rPr lang="ru-RU" sz="5400" b="1" cap="none" spc="0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Единство народа и системные реформы – </a:t>
            </a:r>
            <a:endParaRPr lang="ru-RU" sz="5400" b="1" cap="none" spc="0" dirty="0" smtClean="0">
              <a:ln w="31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hnschrift SemiBold" pitchFamily="34" charset="0"/>
            </a:endParaRPr>
          </a:p>
          <a:p>
            <a:pPr algn="ctr"/>
            <a:r>
              <a:rPr lang="ru-RU" sz="5400" b="1" cap="none" spc="0" dirty="0" smtClean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прочна </a:t>
            </a:r>
            <a:r>
              <a:rPr lang="ru-RU" sz="5400" b="1" cap="none" spc="0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основа процветания страны». </a:t>
            </a:r>
            <a:endParaRPr lang="ru-RU" sz="5400" b="1" cap="none" spc="0" dirty="0">
              <a:ln w="31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1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464496" cy="2979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ahnschrift Condensed" pitchFamily="34" charset="0"/>
                <a:cs typeface="Times New Roman" pitchFamily="18" charset="0"/>
              </a:rPr>
              <a:t>«В </a:t>
            </a:r>
            <a:r>
              <a:rPr lang="ru-RU" sz="2400" dirty="0">
                <a:latin typeface="Bahnschrift Condensed" pitchFamily="34" charset="0"/>
                <a:cs typeface="Times New Roman" pitchFamily="18" charset="0"/>
              </a:rPr>
              <a:t>2023 году будет подготовлен новый Налоговый </a:t>
            </a:r>
            <a:r>
              <a:rPr lang="ru-RU" sz="2400" dirty="0" smtClean="0">
                <a:latin typeface="Bahnschrift Condensed" pitchFamily="34" charset="0"/>
                <a:cs typeface="Times New Roman" pitchFamily="18" charset="0"/>
              </a:rPr>
              <a:t>кодекс» </a:t>
            </a:r>
            <a:r>
              <a:rPr lang="ru-RU" sz="2400" dirty="0">
                <a:latin typeface="Bahnschrift Condensed" pitchFamily="34" charset="0"/>
                <a:cs typeface="Times New Roman" pitchFamily="18" charset="0"/>
              </a:rPr>
              <a:t>— Токаев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23873"/>
            <a:ext cx="3600400" cy="413488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500" dirty="0">
                <a:latin typeface="Bahnschrift Condensed" pitchFamily="34" charset="0"/>
              </a:rPr>
              <a:t>«Устойчивый экономический рост напрямую зависит от понятной, предсказуемой налоговой политики.</a:t>
            </a: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r>
              <a:rPr lang="ru-RU" sz="4500" dirty="0">
                <a:latin typeface="Bahnschrift Condensed" pitchFamily="34" charset="0"/>
              </a:rPr>
              <a:t>В целях перезагрузки фискального регулирования в 2023 году будет подготовлен новый Налоговый кодекс.</a:t>
            </a: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r>
              <a:rPr lang="ru-RU" sz="4500" dirty="0">
                <a:latin typeface="Bahnschrift Condensed" pitchFamily="34" charset="0"/>
              </a:rPr>
              <a:t>Его наиболее проблемный блок – налоговое администрирование – должен быть полностью обновлен.</a:t>
            </a: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r>
              <a:rPr lang="ru-RU" sz="4500" dirty="0">
                <a:latin typeface="Bahnschrift Condensed" pitchFamily="34" charset="0"/>
              </a:rPr>
              <a:t/>
            </a:r>
            <a:br>
              <a:rPr lang="ru-RU" sz="4500" dirty="0">
                <a:latin typeface="Bahnschrift Condensed" pitchFamily="34" charset="0"/>
              </a:rPr>
            </a:br>
            <a:endParaRPr lang="ru-RU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365104"/>
            <a:ext cx="684076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Bahnschrift Condensed" pitchFamily="34" charset="0"/>
              </a:rPr>
              <a:t>Предстоит также обеспечить полную цифровизацию налогового контроля, исключив любое очное взаимодействие».</a:t>
            </a:r>
            <a:br>
              <a:rPr lang="ru-RU" sz="2100" dirty="0">
                <a:latin typeface="Bahnschrift Condensed" pitchFamily="34" charset="0"/>
              </a:rPr>
            </a:br>
            <a:r>
              <a:rPr lang="ru-RU" sz="2100" dirty="0">
                <a:latin typeface="Bahnschrift Condensed" pitchFamily="34" charset="0"/>
              </a:rPr>
              <a:t/>
            </a:r>
            <a:br>
              <a:rPr lang="ru-RU" sz="2100" dirty="0">
                <a:latin typeface="Bahnschrift Condensed" pitchFamily="34" charset="0"/>
              </a:rPr>
            </a:br>
            <a:r>
              <a:rPr lang="ru-RU" sz="2100" dirty="0">
                <a:latin typeface="Bahnschrift Condensed" pitchFamily="34" charset="0"/>
              </a:rPr>
              <a:t>«В рамках налоговой реформы важно рассмотреть возможность введения так называемого «налога на роскошь».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" y="1374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91" y="37890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Bahnschrift Light Condensed" pitchFamily="34" charset="0"/>
              </a:rPr>
              <a:t>"</a:t>
            </a:r>
            <a:r>
              <a:rPr lang="ru-RU" sz="2000" dirty="0" err="1">
                <a:latin typeface="Bahnschrift Light Condensed" pitchFamily="34" charset="0"/>
              </a:rPr>
              <a:t>Әділ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Қазақстанды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құруда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мектеп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мұғалімдері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шешуші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рөл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атқаратынына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сенімдімін</a:t>
            </a:r>
            <a:r>
              <a:rPr lang="ru-RU" sz="2000" dirty="0">
                <a:latin typeface="Bahnschrift Light Condensed" pitchFamily="34" charset="0"/>
              </a:rPr>
              <a:t>. </a:t>
            </a:r>
            <a:r>
              <a:rPr lang="ru-RU" sz="2000" dirty="0" err="1">
                <a:latin typeface="Bahnschrift Light Condensed" pitchFamily="34" charset="0"/>
              </a:rPr>
              <a:t>Соңғы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жылдары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бұл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мамандықтың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тартымдылығын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арттыру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үшін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мемлекет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көп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жұмыс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жасады</a:t>
            </a:r>
            <a:r>
              <a:rPr lang="ru-RU" sz="2000" dirty="0">
                <a:latin typeface="Bahnschrift Light Condensed" pitchFamily="34" charset="0"/>
              </a:rPr>
              <a:t>. </a:t>
            </a:r>
            <a:r>
              <a:rPr lang="ru-RU" sz="2000" dirty="0" err="1">
                <a:latin typeface="Bahnschrift Light Condensed" pitchFamily="34" charset="0"/>
              </a:rPr>
              <a:t>Алайда</a:t>
            </a:r>
            <a:r>
              <a:rPr lang="ru-RU" sz="2000" dirty="0">
                <a:latin typeface="Bahnschrift Light Condensed" pitchFamily="34" charset="0"/>
              </a:rPr>
              <a:t>, </a:t>
            </a:r>
            <a:r>
              <a:rPr lang="ru-RU" sz="2000" dirty="0" err="1">
                <a:latin typeface="Bahnschrift Light Condensed" pitchFamily="34" charset="0"/>
              </a:rPr>
              <a:t>бұл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бағытта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әлі</a:t>
            </a:r>
            <a:r>
              <a:rPr lang="ru-RU" sz="2000" dirty="0">
                <a:latin typeface="Bahnschrift Light Condensed" pitchFamily="34" charset="0"/>
              </a:rPr>
              <a:t> де </a:t>
            </a:r>
            <a:r>
              <a:rPr lang="ru-RU" sz="2000" dirty="0" err="1">
                <a:latin typeface="Bahnschrift Light Condensed" pitchFamily="34" charset="0"/>
              </a:rPr>
              <a:t>оң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өзгерістер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қажет</a:t>
            </a:r>
            <a:r>
              <a:rPr lang="ru-RU" sz="2000" dirty="0">
                <a:latin typeface="Bahnschrift Light Condensed" pitchFamily="34" charset="0"/>
              </a:rPr>
              <a:t>. </a:t>
            </a:r>
            <a:r>
              <a:rPr lang="ru-RU" sz="2000" dirty="0" err="1">
                <a:latin typeface="Bahnschrift Light Condensed" pitchFamily="34" charset="0"/>
              </a:rPr>
              <a:t>Алда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педагогикалық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жоғары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оқу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орындарын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аккредиттеудің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жаңа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стандартын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қабылдау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және</a:t>
            </a:r>
            <a:r>
              <a:rPr lang="ru-RU" sz="2000" dirty="0">
                <a:latin typeface="Bahnschrift Light Condensed" pitchFamily="34" charset="0"/>
              </a:rPr>
              <a:t> педагог </a:t>
            </a:r>
            <a:r>
              <a:rPr lang="ru-RU" sz="2000" dirty="0" err="1">
                <a:latin typeface="Bahnschrift Light Condensed" pitchFamily="34" charset="0"/>
              </a:rPr>
              <a:t>құзыреттілігінің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шеңберін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әзірлеу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міндеті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тұр</a:t>
            </a:r>
            <a:r>
              <a:rPr lang="ru-RU" sz="2000" dirty="0">
                <a:latin typeface="Bahnschrift Light Condensed" pitchFamily="34" charset="0"/>
              </a:rPr>
              <a:t>. </a:t>
            </a:r>
            <a:r>
              <a:rPr lang="ru-RU" sz="2000" dirty="0" err="1">
                <a:latin typeface="Bahnschrift Light Condensed" pitchFamily="34" charset="0"/>
              </a:rPr>
              <a:t>Жаһандық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ғылыми-техникалық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прогресті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ескере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отырып</a:t>
            </a:r>
            <a:r>
              <a:rPr lang="ru-RU" sz="2000" dirty="0">
                <a:latin typeface="Bahnschrift Light Condensed" pitchFamily="34" charset="0"/>
              </a:rPr>
              <a:t>, </a:t>
            </a:r>
            <a:r>
              <a:rPr lang="ru-RU" sz="2000" dirty="0" err="1">
                <a:latin typeface="Bahnschrift Light Condensed" pitchFamily="34" charset="0"/>
              </a:rPr>
              <a:t>жоғары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сыныптарда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жаратылыстану-математикалық</a:t>
            </a:r>
            <a:r>
              <a:rPr lang="ru-RU" sz="2000" dirty="0">
                <a:latin typeface="Bahnschrift Light Condensed" pitchFamily="34" charset="0"/>
              </a:rPr>
              <a:t> цикл </a:t>
            </a:r>
            <a:r>
              <a:rPr lang="ru-RU" sz="2000" dirty="0" err="1">
                <a:latin typeface="Bahnschrift Light Condensed" pitchFamily="34" charset="0"/>
              </a:rPr>
              <a:t>және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ағылшын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тілі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пәндерін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оқытуды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күшейту</a:t>
            </a:r>
            <a:r>
              <a:rPr lang="ru-RU" sz="2000" dirty="0">
                <a:latin typeface="Bahnschrift Light Condensed" pitchFamily="34" charset="0"/>
              </a:rPr>
              <a:t> </a:t>
            </a:r>
            <a:r>
              <a:rPr lang="ru-RU" sz="2000" dirty="0" err="1">
                <a:latin typeface="Bahnschrift Light Condensed" pitchFamily="34" charset="0"/>
              </a:rPr>
              <a:t>маңызды</a:t>
            </a:r>
            <a:r>
              <a:rPr lang="ru-RU" sz="2000" dirty="0">
                <a:latin typeface="Bahnschrift Light Condensed" pitchFamily="34" charset="0"/>
              </a:rPr>
              <a:t>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48680"/>
            <a:ext cx="7048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Bahnschrift Light Condensed" pitchFamily="34" charset="0"/>
              </a:rPr>
              <a:t>Президент Казахстана </a:t>
            </a:r>
            <a:r>
              <a:rPr lang="ru-RU" sz="2700" dirty="0" err="1">
                <a:latin typeface="Bahnschrift Light Condensed" pitchFamily="34" charset="0"/>
              </a:rPr>
              <a:t>Касым-Жомарт</a:t>
            </a:r>
            <a:r>
              <a:rPr lang="ru-RU" sz="2700" dirty="0">
                <a:latin typeface="Bahnschrift Light Condensed" pitchFamily="34" charset="0"/>
              </a:rPr>
              <a:t> Токаев, сказал что мы должны воспитывать детей, хорошо владеющими казахским и русским языками.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Bahnschrift Light Condensed" pitchFamily="34" charset="0"/>
              </a:rPr>
              <a:t>«</a:t>
            </a:r>
            <a:r>
              <a:rPr lang="ru-RU" sz="2100" dirty="0">
                <a:latin typeface="Bahnschrift Light Condensed" pitchFamily="34" charset="0"/>
              </a:rPr>
              <a:t>Учитывая глобальный научно-технический прогресс, важно усилить в старших классах преподавание предметов, естественно, математического цикла и английского языка», - сказал президент Казахстана </a:t>
            </a:r>
            <a:r>
              <a:rPr lang="ru-RU" sz="2100" dirty="0" err="1">
                <a:latin typeface="Bahnschrift Light Condensed" pitchFamily="34" charset="0"/>
              </a:rPr>
              <a:t>Касым-Жомарт</a:t>
            </a:r>
            <a:r>
              <a:rPr lang="ru-RU" sz="2100" dirty="0">
                <a:latin typeface="Bahnschrift Light Condensed" pitchFamily="34" charset="0"/>
              </a:rPr>
              <a:t> Токаев.</a:t>
            </a: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>Он напомнил, что в обществе сейчас ведутся дискуссии вокруг преподавания в школах казахского и русского языков.</a:t>
            </a: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>«Скажу предельно ясно – мы должны воспитывать детей, хорошо владеющих и казахским и русским языками. Это в интересах подрастающего поколения», - озвучил президент.</a:t>
            </a: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>По его словам, Министерство просвещения должно исходить именно из интересов детей и не идти на поводу популистов.</a:t>
            </a:r>
            <a:endParaRPr lang="ru-RU" sz="21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latin typeface="Bahnschrift Light Condensed" pitchFamily="34" charset="0"/>
              </a:rPr>
              <a:t>Қазақстан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Президенті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Қасым-Жомарт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Тоқаев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халыққа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жолдауында</a:t>
            </a:r>
            <a:r>
              <a:rPr lang="ru-RU" sz="3100" dirty="0">
                <a:latin typeface="Bahnschrift Light Condensed" pitchFamily="34" charset="0"/>
              </a:rPr>
              <a:t> 2028 </a:t>
            </a:r>
            <a:r>
              <a:rPr lang="ru-RU" sz="3100" dirty="0" err="1">
                <a:latin typeface="Bahnschrift Light Condensed" pitchFamily="34" charset="0"/>
              </a:rPr>
              <a:t>жылға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дейін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әйелдердің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зейнеткерлік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жасы</a:t>
            </a:r>
            <a:r>
              <a:rPr lang="ru-RU" sz="3100" dirty="0">
                <a:latin typeface="Bahnschrift Light Condensed" pitchFamily="34" charset="0"/>
              </a:rPr>
              <a:t> 61 </a:t>
            </a:r>
            <a:r>
              <a:rPr lang="ru-RU" sz="3100" dirty="0" err="1">
                <a:latin typeface="Bahnschrift Light Condensed" pitchFamily="34" charset="0"/>
              </a:rPr>
              <a:t>жасқа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толатынын</a:t>
            </a:r>
            <a:r>
              <a:rPr lang="ru-RU" sz="3100" dirty="0">
                <a:latin typeface="Bahnschrift Light Condensed" pitchFamily="34" charset="0"/>
              </a:rPr>
              <a:t> </a:t>
            </a:r>
            <a:r>
              <a:rPr lang="ru-RU" sz="3100" dirty="0" err="1">
                <a:latin typeface="Bahnschrift Light Condensed" pitchFamily="34" charset="0"/>
              </a:rPr>
              <a:t>мәлімдеді</a:t>
            </a:r>
            <a:r>
              <a:rPr lang="ru-RU" sz="3100" dirty="0">
                <a:latin typeface="Bahnschrift Light Condensed" pitchFamily="34" charset="0"/>
              </a:rPr>
              <a:t>.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7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latin typeface="Bahnschrift Light Condensed" pitchFamily="34" charset="0"/>
              </a:rPr>
              <a:t>"</a:t>
            </a:r>
            <a:r>
              <a:rPr lang="ru-RU" sz="2100" dirty="0" err="1">
                <a:latin typeface="Bahnschrift Light Condensed" pitchFamily="34" charset="0"/>
              </a:rPr>
              <a:t>Алда</a:t>
            </a:r>
            <a:r>
              <a:rPr lang="ru-RU" sz="2100" dirty="0">
                <a:latin typeface="Bahnschrift Light Condensed" pitchFamily="34" charset="0"/>
              </a:rPr>
              <a:t> зейнетақы </a:t>
            </a:r>
            <a:r>
              <a:rPr lang="ru-RU" sz="2100" dirty="0" err="1">
                <a:latin typeface="Bahnschrift Light Condensed" pitchFamily="34" charset="0"/>
              </a:rPr>
              <a:t>жүйесін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айтарлықтай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қайта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жүктеу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қажет</a:t>
            </a:r>
            <a:r>
              <a:rPr lang="ru-RU" sz="2100" dirty="0">
                <a:latin typeface="Bahnschrift Light Condensed" pitchFamily="34" charset="0"/>
              </a:rPr>
              <a:t>. </a:t>
            </a:r>
            <a:r>
              <a:rPr lang="ru-RU" sz="2100" dirty="0" err="1">
                <a:latin typeface="Bahnschrift Light Condensed" pitchFamily="34" charset="0"/>
              </a:rPr>
              <a:t>Зейнетақының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төменгі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базалық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мөлшерлемесін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ең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төменгі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күнкөріс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деңгейінің</a:t>
            </a:r>
            <a:r>
              <a:rPr lang="ru-RU" sz="2100" dirty="0">
                <a:latin typeface="Bahnschrift Light Condensed" pitchFamily="34" charset="0"/>
              </a:rPr>
              <a:t> 70% – на </a:t>
            </a:r>
            <a:r>
              <a:rPr lang="ru-RU" sz="2100" dirty="0" err="1">
                <a:latin typeface="Bahnschrift Light Condensed" pitchFamily="34" charset="0"/>
              </a:rPr>
              <a:t>дейін</a:t>
            </a:r>
            <a:r>
              <a:rPr lang="ru-RU" sz="2100" dirty="0">
                <a:latin typeface="Bahnschrift Light Condensed" pitchFamily="34" charset="0"/>
              </a:rPr>
              <a:t>, ал </a:t>
            </a:r>
            <a:r>
              <a:rPr lang="ru-RU" sz="2100" dirty="0" err="1">
                <a:latin typeface="Bahnschrift Light Condensed" pitchFamily="34" charset="0"/>
              </a:rPr>
              <a:t>ең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жоғары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мөлшерлемесін</a:t>
            </a:r>
            <a:r>
              <a:rPr lang="ru-RU" sz="2100" dirty="0">
                <a:latin typeface="Bahnschrift Light Condensed" pitchFamily="34" charset="0"/>
              </a:rPr>
              <a:t> 120% - </a:t>
            </a:r>
            <a:r>
              <a:rPr lang="ru-RU" sz="2100" dirty="0" err="1">
                <a:latin typeface="Bahnschrift Light Condensed" pitchFamily="34" charset="0"/>
              </a:rPr>
              <a:t>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дейін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дәйекті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түрде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жеткізу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керек</a:t>
            </a:r>
            <a:r>
              <a:rPr lang="ru-RU" sz="2100" dirty="0">
                <a:latin typeface="Bahnschrift Light Condensed" pitchFamily="34" charset="0"/>
              </a:rPr>
              <a:t>. </a:t>
            </a:r>
            <a:r>
              <a:rPr lang="ru-RU" sz="2100" dirty="0" err="1">
                <a:latin typeface="Bahnschrift Light Condensed" pitchFamily="34" charset="0"/>
              </a:rPr>
              <a:t>Бұған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дейін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қабылданған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шешімдермен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бірге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бұл</a:t>
            </a:r>
            <a:r>
              <a:rPr lang="ru-RU" sz="2100" dirty="0">
                <a:latin typeface="Bahnschrift Light Condensed" pitchFamily="34" charset="0"/>
              </a:rPr>
              <a:t> 2025 </a:t>
            </a:r>
            <a:r>
              <a:rPr lang="ru-RU" sz="2100" dirty="0" err="1">
                <a:latin typeface="Bahnschrift Light Condensed" pitchFamily="34" charset="0"/>
              </a:rPr>
              <a:t>жылға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қарай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жиынтық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зейнетақыны</a:t>
            </a:r>
            <a:r>
              <a:rPr lang="ru-RU" sz="2100" dirty="0">
                <a:latin typeface="Bahnschrift Light Condensed" pitchFamily="34" charset="0"/>
              </a:rPr>
              <a:t> орта </a:t>
            </a:r>
            <a:r>
              <a:rPr lang="ru-RU" sz="2100" dirty="0" err="1">
                <a:latin typeface="Bahnschrift Light Condensed" pitchFamily="34" charset="0"/>
              </a:rPr>
              <a:t>есеппен</a:t>
            </a:r>
            <a:r>
              <a:rPr lang="ru-RU" sz="2100" dirty="0">
                <a:latin typeface="Bahnschrift Light Condensed" pitchFamily="34" charset="0"/>
              </a:rPr>
              <a:t> 27% - </a:t>
            </a:r>
            <a:r>
              <a:rPr lang="ru-RU" sz="2100" dirty="0" err="1">
                <a:latin typeface="Bahnschrift Light Condensed" pitchFamily="34" charset="0"/>
              </a:rPr>
              <a:t>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арттыруға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мүмкіндік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береді</a:t>
            </a:r>
            <a:r>
              <a:rPr lang="ru-RU" sz="2100" dirty="0">
                <a:latin typeface="Bahnschrift Light Condensed" pitchFamily="34" charset="0"/>
              </a:rPr>
              <a:t>",-</a:t>
            </a:r>
            <a:r>
              <a:rPr lang="ru-RU" sz="2100" dirty="0" err="1">
                <a:latin typeface="Bahnschrift Light Condensed" pitchFamily="34" charset="0"/>
              </a:rPr>
              <a:t>деді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Қазақстан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президенті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Қасым-Жомарт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Тоқаев</a:t>
            </a:r>
            <a:r>
              <a:rPr lang="ru-RU" sz="2100" dirty="0">
                <a:latin typeface="Bahnschrift Light Condensed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2" y="1772816"/>
            <a:ext cx="7596336" cy="28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115508"/>
            <a:ext cx="82296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Bahnschrift Light Condensed" pitchFamily="34" charset="0"/>
              </a:rPr>
              <a:t>Токаев</a:t>
            </a:r>
            <a:r>
              <a:rPr lang="ru-RU" sz="2100" dirty="0">
                <a:latin typeface="Bahnschrift Light Condensed" pitchFamily="34" charset="0"/>
              </a:rPr>
              <a:t>: все незаконно полученные средства, которые поступают в распоряжение государства в результате судов над коррупционерами, пойдут на строительство школ.</a:t>
            </a:r>
          </a:p>
          <a:p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64" y="836712"/>
            <a:ext cx="6210436" cy="38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err="1">
                <a:latin typeface="Bahnschrift Light Condensed" pitchFamily="34" charset="0"/>
              </a:rPr>
              <a:t>Қазақстан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президенті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Қасым-Жомарт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Тоқаев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халыққа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жолдауында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Ұлттық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қордың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жыл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сайынғы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инвестициялық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кірісінің</a:t>
            </a:r>
            <a:r>
              <a:rPr lang="ru-RU" sz="2100" dirty="0">
                <a:latin typeface="Bahnschrift Light Condensed" pitchFamily="34" charset="0"/>
              </a:rPr>
              <a:t> 50% - ы </a:t>
            </a:r>
            <a:r>
              <a:rPr lang="ru-RU" sz="2100" dirty="0" err="1">
                <a:latin typeface="Bahnschrift Light Condensed" pitchFamily="34" charset="0"/>
              </a:rPr>
              <a:t>кәмелетке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толмаған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Қазақстандықтардың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шоттарына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аударылатынын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мәлімдеді</a:t>
            </a:r>
            <a:r>
              <a:rPr lang="ru-RU" sz="2100" dirty="0">
                <a:latin typeface="Bahnschrift Light Condensed" pitchFamily="34" charset="0"/>
              </a:rPr>
              <a:t>. </a:t>
            </a:r>
            <a:r>
              <a:rPr lang="ru-RU" sz="2100" dirty="0" err="1">
                <a:latin typeface="Bahnschrift Light Condensed" pitchFamily="34" charset="0"/>
              </a:rPr>
              <a:t>Мемлекет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басшысы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кәмелетке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толғаннан</a:t>
            </a:r>
            <a:r>
              <a:rPr lang="ru-RU" sz="2100" dirty="0">
                <a:latin typeface="Bahnschrift Light Condensed" pitchFamily="34" charset="0"/>
              </a:rPr>
              <a:t> кейін жинақталған сома </a:t>
            </a:r>
            <a:r>
              <a:rPr lang="ru-RU" sz="2100" dirty="0" err="1">
                <a:latin typeface="Bahnschrift Light Condensed" pitchFamily="34" charset="0"/>
              </a:rPr>
              <a:t>тұрғын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үй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сатып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алуға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және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білім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алуға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жұмсалатынын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атап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өтті</a:t>
            </a:r>
            <a:r>
              <a:rPr lang="ru-RU" sz="2100" dirty="0">
                <a:latin typeface="Bahnschrift Light Condensed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336704" cy="3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293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err="1">
                <a:latin typeface="Bahnschrift Light Condensed" pitchFamily="34" charset="0"/>
              </a:rPr>
              <a:t>Касым-Жомарт</a:t>
            </a:r>
            <a:r>
              <a:rPr lang="ru-RU" sz="2100" dirty="0">
                <a:latin typeface="Bahnschrift Light Condensed" pitchFamily="34" charset="0"/>
              </a:rPr>
              <a:t> Токаев заявил, что в стране поднимут минимальную заработную плату до 70 тысяч тенге. Это напрямую затронет доходы 1,8 миллиона граждан.</a:t>
            </a: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/>
            </a:r>
            <a:br>
              <a:rPr lang="ru-RU" sz="2100" dirty="0">
                <a:latin typeface="Bahnschrift Light Condensed" pitchFamily="34" charset="0"/>
              </a:rPr>
            </a:br>
            <a:r>
              <a:rPr lang="ru-RU" sz="2100" dirty="0">
                <a:latin typeface="Bahnschrift Light Condensed" pitchFamily="34" charset="0"/>
              </a:rPr>
              <a:t>Президент отметил, что государство внедрит новую методику определения минимальной заработной платы, которая позволит поэтапно увеличивать ее размер.</a:t>
            </a:r>
            <a:endParaRPr lang="ru-RU" sz="2100" dirty="0">
              <a:latin typeface="Bahnschrift Ligh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10" y="548681"/>
            <a:ext cx="63241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919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err="1">
                <a:latin typeface="Bahnschrift Light Condensed" pitchFamily="34" charset="0"/>
              </a:rPr>
              <a:t>Қасым-Жомарт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Тоқаев</a:t>
            </a:r>
            <a:r>
              <a:rPr lang="ru-RU" sz="2100" dirty="0">
                <a:latin typeface="Bahnschrift Light Condensed" pitchFamily="34" charset="0"/>
              </a:rPr>
              <a:t> осы </a:t>
            </a:r>
            <a:r>
              <a:rPr lang="ru-RU" sz="2100" dirty="0" err="1">
                <a:latin typeface="Bahnschrift Light Condensed" pitchFamily="34" charset="0"/>
              </a:rPr>
              <a:t>күзде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кезектен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тыс</a:t>
            </a:r>
            <a:r>
              <a:rPr lang="ru-RU" sz="2100" dirty="0">
                <a:latin typeface="Bahnschrift Light Condensed" pitchFamily="34" charset="0"/>
              </a:rPr>
              <a:t> Президент </a:t>
            </a:r>
            <a:r>
              <a:rPr lang="ru-RU" sz="2100" dirty="0" err="1">
                <a:latin typeface="Bahnschrift Light Condensed" pitchFamily="34" charset="0"/>
              </a:rPr>
              <a:t>сайлауын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өткізуді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ұсынды</a:t>
            </a:r>
            <a:r>
              <a:rPr lang="ru-RU" sz="2100" dirty="0">
                <a:latin typeface="Bahnschrift Light Condensed" pitchFamily="34" charset="0"/>
              </a:rPr>
              <a:t>. </a:t>
            </a:r>
            <a:r>
              <a:rPr lang="ru-RU" sz="2100" dirty="0" err="1">
                <a:latin typeface="Bahnschrift Light Condensed" pitchFamily="34" charset="0"/>
              </a:rPr>
              <a:t>Сондай-ақ</a:t>
            </a:r>
            <a:r>
              <a:rPr lang="ru-RU" sz="2100" dirty="0">
                <a:latin typeface="Bahnschrift Light Condensed" pitchFamily="34" charset="0"/>
              </a:rPr>
              <a:t>, </a:t>
            </a:r>
            <a:r>
              <a:rPr lang="ru-RU" sz="2100" dirty="0" err="1">
                <a:latin typeface="Bahnschrift Light Condensed" pitchFamily="34" charset="0"/>
              </a:rPr>
              <a:t>ол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президенттік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мандатты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қайта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сайлау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құқығынсыз</a:t>
            </a:r>
            <a:r>
              <a:rPr lang="ru-RU" sz="2100" dirty="0">
                <a:latin typeface="Bahnschrift Light Condensed" pitchFamily="34" charset="0"/>
              </a:rPr>
              <a:t> 7 </a:t>
            </a:r>
            <a:r>
              <a:rPr lang="ru-RU" sz="2100" dirty="0" err="1">
                <a:latin typeface="Bahnschrift Light Condensed" pitchFamily="34" charset="0"/>
              </a:rPr>
              <a:t>жылға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дейін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шектеу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керектігін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айтты</a:t>
            </a:r>
            <a:r>
              <a:rPr lang="ru-RU" sz="2100" dirty="0">
                <a:latin typeface="Bahnschrift Light Condensed" pitchFamily="34" charset="0"/>
              </a:rPr>
              <a:t>. </a:t>
            </a:r>
            <a:r>
              <a:rPr lang="ru-RU" sz="2100" dirty="0" err="1">
                <a:latin typeface="Bahnschrift Light Condensed" pitchFamily="34" charset="0"/>
              </a:rPr>
              <a:t>Қазір</a:t>
            </a:r>
            <a:r>
              <a:rPr lang="ru-RU" sz="2100" dirty="0">
                <a:latin typeface="Bahnschrift Light Condensed" pitchFamily="34" charset="0"/>
              </a:rPr>
              <a:t> президент 5 </a:t>
            </a:r>
            <a:r>
              <a:rPr lang="ru-RU" sz="2100" dirty="0" err="1">
                <a:latin typeface="Bahnschrift Light Condensed" pitchFamily="34" charset="0"/>
              </a:rPr>
              <a:t>жылға</a:t>
            </a:r>
            <a:r>
              <a:rPr lang="ru-RU" sz="2100" dirty="0">
                <a:latin typeface="Bahnschrift Light Condensed" pitchFamily="34" charset="0"/>
              </a:rPr>
              <a:t> </a:t>
            </a:r>
            <a:r>
              <a:rPr lang="ru-RU" sz="2100" dirty="0" err="1">
                <a:latin typeface="Bahnschrift Light Condensed" pitchFamily="34" charset="0"/>
              </a:rPr>
              <a:t>сайланады</a:t>
            </a:r>
            <a:r>
              <a:rPr lang="ru-RU" sz="2100">
                <a:latin typeface="Bahnschrift Light Condensed" pitchFamily="34" charset="0"/>
              </a:rPr>
              <a:t>.</a:t>
            </a:r>
            <a:endParaRPr lang="ru-RU" sz="2100" dirty="0">
              <a:latin typeface="Bahnschrift Ligh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9" y="2780928"/>
            <a:ext cx="7048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«В 2023 году будет подготовлен новый Налоговый кодекс» — Токаев</vt:lpstr>
      <vt:lpstr>Презентация PowerPoint</vt:lpstr>
      <vt:lpstr>Президент Казахстана Касым-Жомарт Токаев, сказал что мы должны воспитывать детей, хорошо владеющими казахским и русским языками.</vt:lpstr>
      <vt:lpstr>Қазақстан Президенті Қасым-Жомарт Тоқаев халыққа жолдауында 2028 жылға дейін әйелдердің зейнеткерлік жасы 61 жасқа толатынын мәлімдеді.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«Единство народа и системные реформы – прочна основа процветания страны». </dc:title>
  <dc:creator>koval</dc:creator>
  <cp:lastModifiedBy>Пользователь Windows</cp:lastModifiedBy>
  <cp:revision>12</cp:revision>
  <dcterms:created xsi:type="dcterms:W3CDTF">2022-09-06T09:49:37Z</dcterms:created>
  <dcterms:modified xsi:type="dcterms:W3CDTF">2022-09-06T11:53:02Z</dcterms:modified>
</cp:coreProperties>
</file>