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8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21.02.2021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4C71EC6-210F-42DE-9C53-41977AD35B3D}" type="datetimeFigureOut">
              <a:rPr lang="ru-RU" smtClean="0"/>
              <a:t>21.02.2021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21.02.2021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21.02.2021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4C71EC6-210F-42DE-9C53-41977AD35B3D}" type="datetimeFigureOut">
              <a:rPr lang="ru-RU" smtClean="0"/>
              <a:t>21.02.2021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21.02.2021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Объект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4C71EC6-210F-42DE-9C53-41977AD35B3D}" type="datetimeFigureOut">
              <a:rPr lang="ru-RU" smtClean="0"/>
              <a:t>21.02.2021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4C71EC6-210F-42DE-9C53-41977AD35B3D}" type="datetimeFigureOut">
              <a:rPr lang="ru-RU" smtClean="0"/>
              <a:t>21.02.2021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21.02.2021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267744" y="980728"/>
            <a:ext cx="6264696" cy="2304256"/>
          </a:xfrm>
        </p:spPr>
        <p:txBody>
          <a:bodyPr>
            <a:normAutofit/>
          </a:bodyPr>
          <a:lstStyle/>
          <a:p>
            <a:r>
              <a:rPr lang="ru-RU" sz="3600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Культура общения </a:t>
            </a:r>
            <a:br>
              <a:rPr lang="ru-RU" sz="3600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</a:br>
            <a:r>
              <a:rPr lang="ru-RU" sz="3600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с людьми с инвалидностью</a:t>
            </a:r>
            <a:endParaRPr lang="ru-RU" sz="3600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267744" y="3933056"/>
            <a:ext cx="6172200" cy="1371600"/>
          </a:xfrm>
        </p:spPr>
        <p:txBody>
          <a:bodyPr/>
          <a:lstStyle/>
          <a:p>
            <a:r>
              <a:rPr lang="ru-RU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Центр детско-юношеского творчества</a:t>
            </a:r>
          </a:p>
          <a:p>
            <a:r>
              <a:rPr lang="ru-RU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Подростково-молодежный центр «Та</a:t>
            </a:r>
            <a:r>
              <a:rPr lang="kk-KZ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ң</a:t>
            </a:r>
            <a:r>
              <a:rPr lang="ru-RU" dirty="0" err="1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шолпан</a:t>
            </a:r>
            <a:r>
              <a:rPr lang="ru-RU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»</a:t>
            </a:r>
          </a:p>
          <a:p>
            <a:r>
              <a:rPr lang="ru-RU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Педагог-психолог  Оксана Барт</a:t>
            </a:r>
            <a:endParaRPr lang="ru-RU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908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4400" dirty="0" smtClean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…Уважение к другим формируется </a:t>
            </a:r>
          </a:p>
          <a:p>
            <a:pPr marL="0" indent="0" algn="ctr">
              <a:buNone/>
            </a:pPr>
            <a:r>
              <a:rPr lang="ru-RU" sz="4400" dirty="0" smtClean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 уважении </a:t>
            </a:r>
            <a:r>
              <a:rPr lang="ru-RU" sz="4400" smtClean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 себе…</a:t>
            </a:r>
            <a:endParaRPr lang="ru-RU" sz="4400" dirty="0">
              <a:solidFill>
                <a:schemeClr val="accent3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316722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47664" y="274638"/>
            <a:ext cx="5904656" cy="1143000"/>
          </a:xfrm>
        </p:spPr>
        <p:txBody>
          <a:bodyPr/>
          <a:lstStyle/>
          <a:p>
            <a:r>
              <a:rPr lang="ru-RU" b="1" dirty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Что такое инклюзия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971600" y="1600200"/>
            <a:ext cx="6953200" cy="4205064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ru-RU" dirty="0" smtClean="0"/>
              <a:t>	</a:t>
            </a:r>
            <a:r>
              <a:rPr lang="ru-RU" dirty="0" smtClean="0">
                <a:solidFill>
                  <a:schemeClr val="accent3">
                    <a:lumMod val="75000"/>
                  </a:schemeClr>
                </a:solidFill>
              </a:rPr>
              <a:t>Инклюзия </a:t>
            </a:r>
            <a:r>
              <a:rPr lang="ru-RU" dirty="0">
                <a:solidFill>
                  <a:schemeClr val="accent3">
                    <a:lumMod val="75000"/>
                  </a:schemeClr>
                </a:solidFill>
              </a:rPr>
              <a:t>– это процесс включения людей с инвалидностью в активную общественную жизнь. </a:t>
            </a:r>
            <a:endParaRPr lang="ru-RU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marL="0" indent="0" algn="just">
              <a:buNone/>
            </a:pPr>
            <a:r>
              <a:rPr lang="ru-RU" dirty="0">
                <a:solidFill>
                  <a:schemeClr val="accent3">
                    <a:lumMod val="75000"/>
                  </a:schemeClr>
                </a:solidFill>
              </a:rPr>
              <a:t>	</a:t>
            </a:r>
            <a:r>
              <a:rPr lang="ru-RU" dirty="0" smtClean="0">
                <a:solidFill>
                  <a:schemeClr val="accent3">
                    <a:lumMod val="75000"/>
                  </a:schemeClr>
                </a:solidFill>
              </a:rPr>
              <a:t>Для </a:t>
            </a:r>
            <a:r>
              <a:rPr lang="ru-RU" dirty="0">
                <a:solidFill>
                  <a:schemeClr val="accent3">
                    <a:lumMod val="75000"/>
                  </a:schemeClr>
                </a:solidFill>
              </a:rPr>
              <a:t>этого создаются условия, в которых все члены общества могут быть на равных: городская среда адаптируется под нужды людей с особенностями развития, корректируется образовательная система с учетом способностей разных детей, людям с инвалидностью предоставляются возможности для творческого и интеллектуального развития.</a:t>
            </a:r>
          </a:p>
        </p:txBody>
      </p:sp>
    </p:spTree>
    <p:extLst>
      <p:ext uri="{BB962C8B-B14F-4D97-AF65-F5344CB8AC3E}">
        <p14:creationId xmlns:p14="http://schemas.microsoft.com/office/powerpoint/2010/main" val="3872239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07704" y="274638"/>
            <a:ext cx="6017096" cy="1143000"/>
          </a:xfrm>
        </p:spPr>
        <p:txBody>
          <a:bodyPr/>
          <a:lstStyle/>
          <a:p>
            <a:r>
              <a:rPr lang="ru-RU" dirty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Человек с инвалидностью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827584" y="1600200"/>
            <a:ext cx="7097216" cy="4709120"/>
          </a:xfrm>
        </p:spPr>
        <p:txBody>
          <a:bodyPr>
            <a:normAutofit fontScale="92500"/>
          </a:bodyPr>
          <a:lstStyle/>
          <a:p>
            <a:pPr marL="0" indent="0" algn="just">
              <a:buNone/>
            </a:pPr>
            <a:r>
              <a:rPr lang="ru-RU" dirty="0" smtClean="0"/>
              <a:t>	Забудьте </a:t>
            </a:r>
            <a:r>
              <a:rPr lang="ru-RU" dirty="0"/>
              <a:t>навсегда слова “инвалид” и “калека”, а вместе с ними словосочетания “ограниченные возможности”, “прикованный к инвалидной коляске”, “особенные потребности”.</a:t>
            </a:r>
          </a:p>
          <a:p>
            <a:pPr marL="0" indent="0" algn="just">
              <a:buNone/>
            </a:pPr>
            <a:r>
              <a:rPr lang="ru-RU" i="1" dirty="0" smtClean="0">
                <a:solidFill>
                  <a:schemeClr val="accent3">
                    <a:lumMod val="75000"/>
                  </a:schemeClr>
                </a:solidFill>
              </a:rPr>
              <a:t>	На </a:t>
            </a:r>
            <a:r>
              <a:rPr lang="ru-RU" i="1" dirty="0">
                <a:solidFill>
                  <a:schemeClr val="accent3">
                    <a:lumMod val="75000"/>
                  </a:schemeClr>
                </a:solidFill>
              </a:rPr>
              <a:t>первое место всегда нужно ставить </a:t>
            </a:r>
            <a:r>
              <a:rPr lang="ru-RU" b="1" i="1" dirty="0">
                <a:solidFill>
                  <a:schemeClr val="accent3">
                    <a:lumMod val="75000"/>
                  </a:schemeClr>
                </a:solidFill>
              </a:rPr>
              <a:t>человека</a:t>
            </a:r>
            <a:r>
              <a:rPr lang="ru-RU" i="1" dirty="0">
                <a:solidFill>
                  <a:schemeClr val="accent3">
                    <a:lumMod val="75000"/>
                  </a:schemeClr>
                </a:solidFill>
              </a:rPr>
              <a:t> и только потом – его особенность. Правильно – человек с инвалидностью, человек с особенностями развития.</a:t>
            </a:r>
          </a:p>
          <a:p>
            <a:pPr marL="0" indent="0" algn="just">
              <a:buNone/>
            </a:pPr>
            <a:r>
              <a:rPr lang="ru-RU" dirty="0" smtClean="0"/>
              <a:t>	Почему </a:t>
            </a:r>
            <a:r>
              <a:rPr lang="ru-RU" dirty="0"/>
              <a:t>нельзя по-другому? Потому что возможности ограничены у каждого – у кого-то финансами, у кого-то физическими данными. Особенные потребности тоже есть у каждого, и самый яркий тому пример - вегетарианцы.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34978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075240" cy="136815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100" b="1" dirty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Когда вы говорите или пишете </a:t>
            </a:r>
            <a:r>
              <a:rPr lang="ru-RU" sz="3100" b="1" dirty="0" smtClean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 </a:t>
            </a:r>
            <a:r>
              <a:rPr lang="ru-RU" sz="3100" b="1" dirty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людях с инвалидностью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213600385"/>
              </p:ext>
            </p:extLst>
          </p:nvPr>
        </p:nvGraphicFramePr>
        <p:xfrm>
          <a:off x="755576" y="1556792"/>
          <a:ext cx="7467600" cy="44737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33800"/>
                <a:gridCol w="3733800"/>
              </a:tblGrid>
              <a:tr h="41424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Helvetica"/>
                          <a:ea typeface="Times New Roman"/>
                          <a:cs typeface="Times New Roman"/>
                        </a:rPr>
                        <a:t>ИСПОЛЬЗУЙТЕ </a:t>
                      </a:r>
                      <a:endParaRPr lang="ru-RU" sz="1800" b="1" dirty="0" smtClean="0">
                        <a:solidFill>
                          <a:schemeClr val="accent3">
                            <a:lumMod val="75000"/>
                          </a:schemeClr>
                        </a:solidFill>
                        <a:effectLst/>
                        <a:latin typeface="Helvetica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Helvetica"/>
                          <a:ea typeface="Times New Roman"/>
                          <a:cs typeface="Times New Roman"/>
                        </a:rPr>
                        <a:t>слова </a:t>
                      </a:r>
                      <a:r>
                        <a:rPr lang="ru-RU" sz="1800" b="1" dirty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Helvetica"/>
                          <a:ea typeface="Times New Roman"/>
                          <a:cs typeface="Times New Roman"/>
                        </a:rPr>
                        <a:t>и понятия,</a:t>
                      </a:r>
                      <a:br>
                        <a:rPr lang="ru-RU" sz="1800" b="1" dirty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Helvetica"/>
                          <a:ea typeface="Times New Roman"/>
                          <a:cs typeface="Times New Roman"/>
                        </a:rPr>
                      </a:br>
                      <a:r>
                        <a:rPr lang="ru-RU" sz="1800" b="1" dirty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Helvetica"/>
                          <a:ea typeface="Times New Roman"/>
                          <a:cs typeface="Times New Roman"/>
                        </a:rPr>
                        <a:t>НЕ создающие стереотипы:</a:t>
                      </a:r>
                      <a:endParaRPr lang="ru-RU" sz="1800" dirty="0">
                        <a:solidFill>
                          <a:schemeClr val="accent3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Helvetica"/>
                          <a:ea typeface="Times New Roman"/>
                          <a:cs typeface="Times New Roman"/>
                        </a:rPr>
                        <a:t>ИЗБЕГАЙТЕ слов и понятий,</a:t>
                      </a:r>
                      <a:br>
                        <a:rPr lang="ru-RU" sz="1800" b="1" dirty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Helvetica"/>
                          <a:ea typeface="Times New Roman"/>
                          <a:cs typeface="Times New Roman"/>
                        </a:rPr>
                      </a:br>
                      <a:r>
                        <a:rPr lang="ru-RU" sz="1800" b="1" dirty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Helvetica"/>
                          <a:ea typeface="Times New Roman"/>
                          <a:cs typeface="Times New Roman"/>
                        </a:rPr>
                        <a:t>создающих стереотипы:</a:t>
                      </a:r>
                      <a:endParaRPr lang="ru-RU" sz="1800" dirty="0">
                        <a:solidFill>
                          <a:schemeClr val="accent3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Helvetica"/>
                          <a:ea typeface="Times New Roman"/>
                          <a:cs typeface="Times New Roman"/>
                        </a:rPr>
                        <a:t>Человек с инвалидностью (используемый в законах и нормативах официальный термин «инвалид» -допустим, но не рекомендуется к употреблению в речи и в текстах)</a:t>
                      </a:r>
                      <a:endParaRPr lang="ru-RU" sz="1800" dirty="0">
                        <a:solidFill>
                          <a:schemeClr val="accent3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125"/>
                        </a:spcAft>
                      </a:pPr>
                      <a:r>
                        <a:rPr lang="ru-RU" sz="1800" dirty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Helvetica"/>
                          <a:ea typeface="Times New Roman"/>
                          <a:cs typeface="Times New Roman"/>
                        </a:rPr>
                        <a:t>Человек с ограниченными возможностями, человек с ограниченными способностями; больной; искалеченный, покалеченный; неполноценный; человек с дефектом/недостатком здоровья</a:t>
                      </a:r>
                      <a:endParaRPr lang="ru-RU" sz="1800" dirty="0">
                        <a:solidFill>
                          <a:schemeClr val="accent3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Helvetica"/>
                          <a:ea typeface="Times New Roman"/>
                          <a:cs typeface="Times New Roman"/>
                        </a:rPr>
                        <a:t>Человек без инвалидности</a:t>
                      </a:r>
                      <a:endParaRPr lang="ru-RU" sz="1800" dirty="0">
                        <a:solidFill>
                          <a:schemeClr val="accent3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Helvetica"/>
                          <a:ea typeface="Times New Roman"/>
                          <a:cs typeface="Times New Roman"/>
                        </a:rPr>
                        <a:t>Нормальный/здоровый (при сравнении людей с инвалидностью и без инвалидности)</a:t>
                      </a:r>
                      <a:endParaRPr lang="ru-RU" sz="1800" dirty="0">
                        <a:solidFill>
                          <a:schemeClr val="accent3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26865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404664"/>
            <a:ext cx="7467600" cy="58018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517812824"/>
              </p:ext>
            </p:extLst>
          </p:nvPr>
        </p:nvGraphicFramePr>
        <p:xfrm>
          <a:off x="755576" y="620688"/>
          <a:ext cx="7467600" cy="54391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44416"/>
                <a:gridCol w="3723184"/>
              </a:tblGrid>
              <a:tr h="74943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Helvetica"/>
                          <a:ea typeface="Times New Roman"/>
                          <a:cs typeface="Times New Roman"/>
                        </a:rPr>
                        <a:t>ИСПОЛЬЗУЙТЕ </a:t>
                      </a:r>
                      <a:endParaRPr lang="ru-RU" sz="1800" b="1" dirty="0" smtClean="0">
                        <a:solidFill>
                          <a:schemeClr val="accent3">
                            <a:lumMod val="75000"/>
                          </a:schemeClr>
                        </a:solidFill>
                        <a:effectLst/>
                        <a:latin typeface="Helvetica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Helvetica"/>
                          <a:ea typeface="Times New Roman"/>
                          <a:cs typeface="Times New Roman"/>
                        </a:rPr>
                        <a:t>слова </a:t>
                      </a:r>
                      <a:r>
                        <a:rPr lang="ru-RU" sz="1800" b="1" dirty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Helvetica"/>
                          <a:ea typeface="Times New Roman"/>
                          <a:cs typeface="Times New Roman"/>
                        </a:rPr>
                        <a:t>и понятия,</a:t>
                      </a:r>
                      <a:br>
                        <a:rPr lang="ru-RU" sz="1800" b="1" dirty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Helvetica"/>
                          <a:ea typeface="Times New Roman"/>
                          <a:cs typeface="Times New Roman"/>
                        </a:rPr>
                      </a:br>
                      <a:r>
                        <a:rPr lang="ru-RU" sz="1800" b="1" dirty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Helvetica"/>
                          <a:ea typeface="Times New Roman"/>
                          <a:cs typeface="Times New Roman"/>
                        </a:rPr>
                        <a:t>НЕ создающие стереотипы:</a:t>
                      </a:r>
                      <a:endParaRPr lang="ru-RU" sz="1800" dirty="0">
                        <a:solidFill>
                          <a:schemeClr val="accent3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Helvetica"/>
                          <a:ea typeface="Times New Roman"/>
                          <a:cs typeface="Times New Roman"/>
                        </a:rPr>
                        <a:t>ИЗБЕГАЙТЕ слов и понятий,</a:t>
                      </a:r>
                      <a:br>
                        <a:rPr lang="ru-RU" sz="1800" b="1" dirty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Helvetica"/>
                          <a:ea typeface="Times New Roman"/>
                          <a:cs typeface="Times New Roman"/>
                        </a:rPr>
                      </a:br>
                      <a:r>
                        <a:rPr lang="ru-RU" sz="1800" b="1" dirty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Helvetica"/>
                          <a:ea typeface="Times New Roman"/>
                          <a:cs typeface="Times New Roman"/>
                        </a:rPr>
                        <a:t>создающих стереотипы:</a:t>
                      </a:r>
                      <a:endParaRPr lang="ru-RU" sz="1800" dirty="0">
                        <a:solidFill>
                          <a:schemeClr val="accent3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</a:tr>
              <a:tr h="121610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125"/>
                        </a:spcAft>
                      </a:pPr>
                      <a:r>
                        <a:rPr lang="ru-RU" sz="1800" dirty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Helvetica"/>
                          <a:ea typeface="Times New Roman"/>
                          <a:cs typeface="Times New Roman"/>
                        </a:rPr>
                        <a:t>Человек, использующий инвалидную коляску; человек, передвигающийся на коляске; человек на коляске</a:t>
                      </a:r>
                      <a:endParaRPr lang="ru-RU" sz="1800" dirty="0">
                        <a:solidFill>
                          <a:schemeClr val="accent3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Helvetica"/>
                          <a:ea typeface="Times New Roman"/>
                          <a:cs typeface="Times New Roman"/>
                        </a:rPr>
                        <a:t>Прикованный к инвалидной коляске, парализованный, «колясочник», человек на кресле-каталке</a:t>
                      </a:r>
                      <a:endParaRPr lang="ru-RU" sz="1800">
                        <a:solidFill>
                          <a:schemeClr val="accent3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</a:tr>
              <a:tr h="212910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Helvetica"/>
                          <a:ea typeface="Times New Roman"/>
                          <a:cs typeface="Times New Roman"/>
                        </a:rPr>
                        <a:t>Человек с инвалидностью с детства/с врожденной инвалидностью; инвалидность с детства, врожденная инвалидность, человек с приобретенной инвалидностью,</a:t>
                      </a:r>
                      <a:br>
                        <a:rPr lang="ru-RU" sz="1800" dirty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Helvetica"/>
                          <a:ea typeface="Times New Roman"/>
                          <a:cs typeface="Times New Roman"/>
                        </a:rPr>
                      </a:br>
                      <a:r>
                        <a:rPr lang="ru-RU" sz="1800" dirty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Helvetica"/>
                          <a:ea typeface="Times New Roman"/>
                          <a:cs typeface="Times New Roman"/>
                        </a:rPr>
                        <a:t>врожденная инвалидность</a:t>
                      </a:r>
                      <a:endParaRPr lang="ru-RU" sz="1800" dirty="0">
                        <a:solidFill>
                          <a:schemeClr val="accent3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Helvetica"/>
                          <a:ea typeface="Times New Roman"/>
                          <a:cs typeface="Times New Roman"/>
                        </a:rPr>
                        <a:t>Врожденный дефект/увечье/несчастье</a:t>
                      </a:r>
                      <a:endParaRPr lang="ru-RU" sz="1800" dirty="0">
                        <a:solidFill>
                          <a:schemeClr val="accent3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</a:tr>
              <a:tr h="91177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125"/>
                        </a:spcAft>
                      </a:pPr>
                      <a:r>
                        <a:rPr lang="ru-RU" sz="1800" dirty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Helvetica"/>
                          <a:ea typeface="Times New Roman"/>
                          <a:cs typeface="Times New Roman"/>
                        </a:rPr>
                        <a:t>Человек (ребенок, дети) с ДЦП (детский церебральный паралич), у него ДЦП</a:t>
                      </a:r>
                      <a:endParaRPr lang="ru-RU" sz="1800" dirty="0">
                        <a:solidFill>
                          <a:schemeClr val="accent3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125"/>
                        </a:spcAft>
                      </a:pPr>
                      <a:r>
                        <a:rPr lang="ru-RU" sz="1800" dirty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Helvetica"/>
                          <a:ea typeface="Times New Roman"/>
                          <a:cs typeface="Times New Roman"/>
                        </a:rPr>
                        <a:t>Страдает ДЦП, болеет ДЦП, имеет ДЦП, «</a:t>
                      </a:r>
                      <a:r>
                        <a:rPr lang="ru-RU" sz="1800" dirty="0" err="1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Helvetica"/>
                          <a:ea typeface="Times New Roman"/>
                          <a:cs typeface="Times New Roman"/>
                        </a:rPr>
                        <a:t>дэцэпэшник</a:t>
                      </a:r>
                      <a:r>
                        <a:rPr lang="ru-RU" sz="1800" dirty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Helvetica"/>
                          <a:ea typeface="Times New Roman"/>
                          <a:cs typeface="Times New Roman"/>
                        </a:rPr>
                        <a:t>»</a:t>
                      </a:r>
                      <a:endParaRPr lang="ru-RU" sz="1800" dirty="0">
                        <a:solidFill>
                          <a:schemeClr val="accent3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78282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798855883"/>
              </p:ext>
            </p:extLst>
          </p:nvPr>
        </p:nvGraphicFramePr>
        <p:xfrm>
          <a:off x="899592" y="692696"/>
          <a:ext cx="7467600" cy="51046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33800"/>
                <a:gridCol w="3733800"/>
              </a:tblGrid>
              <a:tr h="96545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Helvetica"/>
                          <a:ea typeface="Times New Roman"/>
                          <a:cs typeface="Times New Roman"/>
                        </a:rPr>
                        <a:t>ИСПОЛЬЗУЙТЕ </a:t>
                      </a:r>
                      <a:endParaRPr lang="ru-RU" sz="1800" b="1" dirty="0" smtClean="0">
                        <a:solidFill>
                          <a:schemeClr val="accent3">
                            <a:lumMod val="75000"/>
                          </a:schemeClr>
                        </a:solidFill>
                        <a:effectLst/>
                        <a:latin typeface="Helvetica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Helvetica"/>
                          <a:ea typeface="Times New Roman"/>
                          <a:cs typeface="Times New Roman"/>
                        </a:rPr>
                        <a:t>слова </a:t>
                      </a:r>
                      <a:r>
                        <a:rPr lang="ru-RU" sz="1800" b="1" dirty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Helvetica"/>
                          <a:ea typeface="Times New Roman"/>
                          <a:cs typeface="Times New Roman"/>
                        </a:rPr>
                        <a:t>и понятия,</a:t>
                      </a:r>
                      <a:br>
                        <a:rPr lang="ru-RU" sz="1800" b="1" dirty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Helvetica"/>
                          <a:ea typeface="Times New Roman"/>
                          <a:cs typeface="Times New Roman"/>
                        </a:rPr>
                      </a:br>
                      <a:r>
                        <a:rPr lang="ru-RU" sz="1800" b="1" dirty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Helvetica"/>
                          <a:ea typeface="Times New Roman"/>
                          <a:cs typeface="Times New Roman"/>
                        </a:rPr>
                        <a:t>НЕ создающие стереотипы:</a:t>
                      </a:r>
                      <a:endParaRPr lang="ru-RU" sz="1800" dirty="0">
                        <a:solidFill>
                          <a:schemeClr val="accent3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Helvetica"/>
                          <a:ea typeface="Times New Roman"/>
                          <a:cs typeface="Times New Roman"/>
                        </a:rPr>
                        <a:t>ИЗБЕГАЙТЕ слов и понятий,</a:t>
                      </a:r>
                      <a:br>
                        <a:rPr lang="ru-RU" sz="1800" b="1" dirty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Helvetica"/>
                          <a:ea typeface="Times New Roman"/>
                          <a:cs typeface="Times New Roman"/>
                        </a:rPr>
                      </a:br>
                      <a:r>
                        <a:rPr lang="ru-RU" sz="1800" b="1" dirty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Helvetica"/>
                          <a:ea typeface="Times New Roman"/>
                          <a:cs typeface="Times New Roman"/>
                        </a:rPr>
                        <a:t>создающих стереотипы:</a:t>
                      </a:r>
                      <a:endParaRPr lang="ru-RU" sz="1800" dirty="0">
                        <a:solidFill>
                          <a:schemeClr val="accent3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Helvetica"/>
                          <a:ea typeface="Times New Roman"/>
                          <a:cs typeface="Times New Roman"/>
                        </a:rPr>
                        <a:t>Человек, перенесший полиомиелит; человек, который перенес болезнь; имеет инвалидность в результате…</a:t>
                      </a:r>
                      <a:endParaRPr lang="ru-RU" sz="1800" dirty="0">
                        <a:solidFill>
                          <a:schemeClr val="accent3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Helvetica"/>
                          <a:ea typeface="Times New Roman"/>
                          <a:cs typeface="Times New Roman"/>
                        </a:rPr>
                        <a:t>Страдает от полиомиелита/от последствий полиомиелита; жертва болезни; кривоногий; стал инвалидом в результате...</a:t>
                      </a:r>
                      <a:endParaRPr lang="ru-RU" sz="1800">
                        <a:solidFill>
                          <a:schemeClr val="accent3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Helvetica"/>
                          <a:ea typeface="Times New Roman"/>
                          <a:cs typeface="Times New Roman"/>
                        </a:rPr>
                        <a:t>Человек с особенностями развития,</a:t>
                      </a:r>
                      <a:br>
                        <a:rPr lang="ru-RU" sz="180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Helvetica"/>
                          <a:ea typeface="Times New Roman"/>
                          <a:cs typeface="Times New Roman"/>
                        </a:rPr>
                      </a:br>
                      <a:r>
                        <a:rPr lang="ru-RU" sz="180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Helvetica"/>
                          <a:ea typeface="Times New Roman"/>
                          <a:cs typeface="Times New Roman"/>
                        </a:rPr>
                        <a:t>человек с ментальной инвалидностью/</a:t>
                      </a:r>
                      <a:br>
                        <a:rPr lang="ru-RU" sz="180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Helvetica"/>
                          <a:ea typeface="Times New Roman"/>
                          <a:cs typeface="Times New Roman"/>
                        </a:rPr>
                      </a:br>
                      <a:r>
                        <a:rPr lang="ru-RU" sz="180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Helvetica"/>
                          <a:ea typeface="Times New Roman"/>
                          <a:cs typeface="Times New Roman"/>
                        </a:rPr>
                        <a:t>с особенностями интеллектуального развития, человек с интеллектуальными/ ментальными</a:t>
                      </a:r>
                      <a:br>
                        <a:rPr lang="ru-RU" sz="180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Helvetica"/>
                          <a:ea typeface="Times New Roman"/>
                          <a:cs typeface="Times New Roman"/>
                        </a:rPr>
                      </a:br>
                      <a:r>
                        <a:rPr lang="ru-RU" sz="180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Helvetica"/>
                          <a:ea typeface="Times New Roman"/>
                          <a:cs typeface="Times New Roman"/>
                        </a:rPr>
                        <a:t>нарушениями </a:t>
                      </a:r>
                      <a:endParaRPr lang="ru-RU" sz="1800">
                        <a:solidFill>
                          <a:schemeClr val="accent3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Helvetica"/>
                          <a:ea typeface="Times New Roman"/>
                          <a:cs typeface="Times New Roman"/>
                        </a:rPr>
                        <a:t>Умственно отсталый, слабоумный, умственно неполноценный, «тормоз», </a:t>
                      </a:r>
                      <a:r>
                        <a:rPr lang="ru-RU" sz="1800" dirty="0" err="1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Helvetica"/>
                          <a:ea typeface="Times New Roman"/>
                          <a:cs typeface="Times New Roman"/>
                        </a:rPr>
                        <a:t>имбецил</a:t>
                      </a:r>
                      <a:r>
                        <a:rPr lang="ru-RU" sz="1800" dirty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Helvetica"/>
                          <a:ea typeface="Times New Roman"/>
                          <a:cs typeface="Times New Roman"/>
                        </a:rPr>
                        <a:t>, дебил, человек с задержкой/отставанием в развитии/нарушением развития, с интеллектуальной недостаточностью</a:t>
                      </a:r>
                      <a:endParaRPr lang="ru-RU" sz="1800" dirty="0">
                        <a:solidFill>
                          <a:schemeClr val="accent3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64828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4043842923"/>
              </p:ext>
            </p:extLst>
          </p:nvPr>
        </p:nvGraphicFramePr>
        <p:xfrm>
          <a:off x="827584" y="548680"/>
          <a:ext cx="7467600" cy="58069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33800"/>
                <a:gridCol w="3733800"/>
              </a:tblGrid>
              <a:tr h="45114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Helvetica"/>
                          <a:ea typeface="Times New Roman"/>
                          <a:cs typeface="Times New Roman"/>
                        </a:rPr>
                        <a:t>ИСПОЛЬЗУЙТЕ </a:t>
                      </a:r>
                      <a:endParaRPr lang="ru-RU" sz="1400" b="1" dirty="0" smtClean="0">
                        <a:solidFill>
                          <a:schemeClr val="accent3">
                            <a:lumMod val="75000"/>
                          </a:schemeClr>
                        </a:solidFill>
                        <a:effectLst/>
                        <a:latin typeface="Helvetica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Helvetica"/>
                          <a:ea typeface="Times New Roman"/>
                          <a:cs typeface="Times New Roman"/>
                        </a:rPr>
                        <a:t>слова </a:t>
                      </a:r>
                      <a:r>
                        <a:rPr lang="ru-RU" sz="1400" b="1" dirty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Helvetica"/>
                          <a:ea typeface="Times New Roman"/>
                          <a:cs typeface="Times New Roman"/>
                        </a:rPr>
                        <a:t>и понятия,</a:t>
                      </a:r>
                      <a:br>
                        <a:rPr lang="ru-RU" sz="1400" b="1" dirty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Helvetica"/>
                          <a:ea typeface="Times New Roman"/>
                          <a:cs typeface="Times New Roman"/>
                        </a:rPr>
                      </a:br>
                      <a:r>
                        <a:rPr lang="ru-RU" sz="1400" b="1" dirty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Helvetica"/>
                          <a:ea typeface="Times New Roman"/>
                          <a:cs typeface="Times New Roman"/>
                        </a:rPr>
                        <a:t>НЕ создающие стереотипы:</a:t>
                      </a:r>
                      <a:endParaRPr lang="ru-RU" sz="1400" dirty="0">
                        <a:solidFill>
                          <a:schemeClr val="accent3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Helvetica"/>
                          <a:ea typeface="Times New Roman"/>
                          <a:cs typeface="Times New Roman"/>
                        </a:rPr>
                        <a:t>ИЗБЕГАЙТЕ слов и понятий,</a:t>
                      </a:r>
                      <a:br>
                        <a:rPr lang="ru-RU" sz="1400" b="1" dirty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Helvetica"/>
                          <a:ea typeface="Times New Roman"/>
                          <a:cs typeface="Times New Roman"/>
                        </a:rPr>
                      </a:br>
                      <a:r>
                        <a:rPr lang="ru-RU" sz="1400" b="1" dirty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Helvetica"/>
                          <a:ea typeface="Times New Roman"/>
                          <a:cs typeface="Times New Roman"/>
                        </a:rPr>
                        <a:t>создающих стереотипы:</a:t>
                      </a:r>
                      <a:endParaRPr lang="ru-RU" sz="1400" dirty="0">
                        <a:solidFill>
                          <a:schemeClr val="accent3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</a:tr>
              <a:tr h="45114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Helvetica"/>
                          <a:ea typeface="Times New Roman"/>
                          <a:cs typeface="Times New Roman"/>
                        </a:rPr>
                        <a:t>Дети с инвалидностью</a:t>
                      </a:r>
                      <a:endParaRPr lang="ru-RU" sz="1800" dirty="0">
                        <a:solidFill>
                          <a:schemeClr val="accent3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Helvetica"/>
                          <a:ea typeface="Times New Roman"/>
                          <a:cs typeface="Times New Roman"/>
                        </a:rPr>
                        <a:t>Дети-инвалиды</a:t>
                      </a:r>
                      <a:endParaRPr lang="ru-RU" sz="1800">
                        <a:solidFill>
                          <a:schemeClr val="accent3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</a:tr>
              <a:tr h="153357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125"/>
                        </a:spcAft>
                      </a:pPr>
                      <a:r>
                        <a:rPr lang="ru-RU" sz="180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Helvetica"/>
                          <a:ea typeface="Times New Roman"/>
                          <a:cs typeface="Times New Roman"/>
                        </a:rPr>
                        <a:t>Дети с особыми образовательными потребностями</a:t>
                      </a:r>
                      <a:endParaRPr lang="ru-RU" sz="1800">
                        <a:solidFill>
                          <a:schemeClr val="accent3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125"/>
                        </a:spcAft>
                      </a:pPr>
                      <a:r>
                        <a:rPr lang="ru-RU" sz="180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Helvetica"/>
                          <a:ea typeface="Times New Roman"/>
                          <a:cs typeface="Times New Roman"/>
                        </a:rPr>
                        <a:t>Школьники-инвалиды; нежелателен и официальный термин «дети с ограниченными возможностями здоровья (ОВЗ)»</a:t>
                      </a:r>
                      <a:endParaRPr lang="ru-RU" sz="1800">
                        <a:solidFill>
                          <a:schemeClr val="accent3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</a:tr>
              <a:tr h="114979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125"/>
                        </a:spcAft>
                      </a:pPr>
                      <a:r>
                        <a:rPr lang="ru-RU" sz="180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Helvetica"/>
                          <a:ea typeface="Times New Roman"/>
                          <a:cs typeface="Times New Roman"/>
                        </a:rPr>
                        <a:t>Человек с синдромом Дауна, ребенок (дети) с синдромом Дауна</a:t>
                      </a:r>
                      <a:endParaRPr lang="ru-RU" sz="1800">
                        <a:solidFill>
                          <a:schemeClr val="accent3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Helvetica"/>
                          <a:ea typeface="Times New Roman"/>
                          <a:cs typeface="Times New Roman"/>
                        </a:rPr>
                        <a:t>«Даун», «монголоид», «даунята», (о детях с синдромом Дауна), человек с болезнью Дауна</a:t>
                      </a:r>
                      <a:endParaRPr lang="ru-RU" sz="1800">
                        <a:solidFill>
                          <a:schemeClr val="accent3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</a:tr>
              <a:tr h="191735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125"/>
                        </a:spcAft>
                      </a:pPr>
                      <a:r>
                        <a:rPr lang="ru-RU" sz="180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Helvetica"/>
                          <a:ea typeface="Times New Roman"/>
                          <a:cs typeface="Times New Roman"/>
                        </a:rPr>
                        <a:t>Человек с аутизмом, ребенок (дети) с аутизмом (официальный термин – «человек с расстройством аутистического спектра (РАС)»)</a:t>
                      </a:r>
                      <a:endParaRPr lang="ru-RU" sz="1800">
                        <a:solidFill>
                          <a:schemeClr val="accent3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Helvetica"/>
                          <a:ea typeface="Times New Roman"/>
                          <a:cs typeface="Times New Roman"/>
                        </a:rPr>
                        <a:t>Больной аутизмом; </a:t>
                      </a:r>
                      <a:r>
                        <a:rPr lang="ru-RU" sz="1800" dirty="0" err="1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Helvetica"/>
                          <a:ea typeface="Times New Roman"/>
                          <a:cs typeface="Times New Roman"/>
                        </a:rPr>
                        <a:t>аутист</a:t>
                      </a:r>
                      <a:endParaRPr lang="ru-RU" sz="1800" dirty="0">
                        <a:solidFill>
                          <a:schemeClr val="accent3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36991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914119005"/>
              </p:ext>
            </p:extLst>
          </p:nvPr>
        </p:nvGraphicFramePr>
        <p:xfrm>
          <a:off x="827584" y="620688"/>
          <a:ext cx="7467600" cy="53285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33800"/>
                <a:gridCol w="3733800"/>
              </a:tblGrid>
              <a:tr h="97389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Helvetica"/>
                          <a:ea typeface="Times New Roman"/>
                          <a:cs typeface="Times New Roman"/>
                        </a:rPr>
                        <a:t>ИСПОЛЬЗУЙТЕ </a:t>
                      </a:r>
                      <a:endParaRPr lang="ru-RU" sz="1800" b="1" dirty="0" smtClean="0">
                        <a:solidFill>
                          <a:schemeClr val="accent3">
                            <a:lumMod val="75000"/>
                          </a:schemeClr>
                        </a:solidFill>
                        <a:effectLst/>
                        <a:latin typeface="Helvetica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Helvetica"/>
                          <a:ea typeface="Times New Roman"/>
                          <a:cs typeface="Times New Roman"/>
                        </a:rPr>
                        <a:t>слова </a:t>
                      </a:r>
                      <a:r>
                        <a:rPr lang="ru-RU" sz="1800" b="1" dirty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Helvetica"/>
                          <a:ea typeface="Times New Roman"/>
                          <a:cs typeface="Times New Roman"/>
                        </a:rPr>
                        <a:t>и понятия,</a:t>
                      </a:r>
                      <a:br>
                        <a:rPr lang="ru-RU" sz="1800" b="1" dirty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Helvetica"/>
                          <a:ea typeface="Times New Roman"/>
                          <a:cs typeface="Times New Roman"/>
                        </a:rPr>
                      </a:br>
                      <a:r>
                        <a:rPr lang="ru-RU" sz="1800" b="1" dirty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Helvetica"/>
                          <a:ea typeface="Times New Roman"/>
                          <a:cs typeface="Times New Roman"/>
                        </a:rPr>
                        <a:t>НЕ создающие стереотипы</a:t>
                      </a:r>
                      <a:r>
                        <a:rPr lang="ru-RU" sz="1800" b="1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Helvetica"/>
                          <a:ea typeface="Times New Roman"/>
                          <a:cs typeface="Times New Roman"/>
                        </a:rPr>
                        <a:t>:*</a:t>
                      </a:r>
                      <a:endParaRPr lang="ru-RU" sz="1800" dirty="0">
                        <a:solidFill>
                          <a:schemeClr val="accent3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Helvetica"/>
                          <a:ea typeface="Times New Roman"/>
                          <a:cs typeface="Times New Roman"/>
                        </a:rPr>
                        <a:t>ИЗБЕГАЙТЕ слов и понятий,</a:t>
                      </a:r>
                      <a:br>
                        <a:rPr lang="ru-RU" sz="1800" b="1" dirty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Helvetica"/>
                          <a:ea typeface="Times New Roman"/>
                          <a:cs typeface="Times New Roman"/>
                        </a:rPr>
                      </a:br>
                      <a:r>
                        <a:rPr lang="ru-RU" sz="1800" b="1" dirty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Helvetica"/>
                          <a:ea typeface="Times New Roman"/>
                          <a:cs typeface="Times New Roman"/>
                        </a:rPr>
                        <a:t>создающих стереотипы:</a:t>
                      </a:r>
                      <a:endParaRPr lang="ru-RU" sz="1800" dirty="0">
                        <a:solidFill>
                          <a:schemeClr val="accent3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</a:tr>
              <a:tr h="99482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Helvetica"/>
                          <a:ea typeface="Times New Roman"/>
                          <a:cs typeface="Times New Roman"/>
                        </a:rPr>
                        <a:t>Человек с эпилепсией</a:t>
                      </a:r>
                      <a:br>
                        <a:rPr lang="ru-RU" sz="1800" dirty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Helvetica"/>
                          <a:ea typeface="Times New Roman"/>
                          <a:cs typeface="Times New Roman"/>
                        </a:rPr>
                      </a:br>
                      <a:r>
                        <a:rPr lang="ru-RU" sz="1800" dirty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Helvetica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800" dirty="0">
                        <a:solidFill>
                          <a:schemeClr val="accent3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125"/>
                        </a:spcAft>
                      </a:pPr>
                      <a:r>
                        <a:rPr lang="ru-RU" sz="180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Helvetica"/>
                          <a:ea typeface="Times New Roman"/>
                          <a:cs typeface="Times New Roman"/>
                        </a:rPr>
                        <a:t>Эпилептик, припадочный, страдающий эпилептическими припадками</a:t>
                      </a:r>
                      <a:endParaRPr lang="ru-RU" sz="1800">
                        <a:solidFill>
                          <a:schemeClr val="accent3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</a:tr>
              <a:tr h="131989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125"/>
                        </a:spcAft>
                      </a:pPr>
                      <a:r>
                        <a:rPr lang="ru-RU" sz="180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Helvetica"/>
                          <a:ea typeface="Times New Roman"/>
                          <a:cs typeface="Times New Roman"/>
                        </a:rPr>
                        <a:t>Человек с особенностями психического развития, человек с особенностями эмоционального развития</a:t>
                      </a:r>
                      <a:endParaRPr lang="ru-RU" sz="1800">
                        <a:solidFill>
                          <a:schemeClr val="accent3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125"/>
                        </a:spcAft>
                      </a:pPr>
                      <a:r>
                        <a:rPr lang="ru-RU" sz="180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Helvetica"/>
                          <a:ea typeface="Times New Roman"/>
                          <a:cs typeface="Times New Roman"/>
                        </a:rPr>
                        <a:t>Псих, сумасшедший, люди с психиатрическими проблемами, душевнобольные люди, люди с душевным расстройством</a:t>
                      </a:r>
                      <a:endParaRPr lang="ru-RU" sz="1800">
                        <a:solidFill>
                          <a:schemeClr val="accent3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</a:tr>
              <a:tr h="131989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125"/>
                        </a:spcAft>
                      </a:pPr>
                      <a:r>
                        <a:rPr lang="ru-RU" sz="1800" dirty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Helvetica"/>
                          <a:ea typeface="Times New Roman"/>
                          <a:cs typeface="Times New Roman"/>
                        </a:rPr>
                        <a:t>Незрячий, слабовидящий человек, человек с инвалидностью по зрению,</a:t>
                      </a:r>
                      <a:br>
                        <a:rPr lang="ru-RU" sz="1800" dirty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Helvetica"/>
                          <a:ea typeface="Times New Roman"/>
                          <a:cs typeface="Times New Roman"/>
                        </a:rPr>
                      </a:br>
                      <a:r>
                        <a:rPr lang="ru-RU" sz="1800" dirty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Helvetica"/>
                          <a:ea typeface="Times New Roman"/>
                          <a:cs typeface="Times New Roman"/>
                        </a:rPr>
                        <a:t>человек с нарушением зрения</a:t>
                      </a:r>
                      <a:endParaRPr lang="ru-RU" sz="1800" dirty="0">
                        <a:solidFill>
                          <a:schemeClr val="accent3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Helvetica"/>
                          <a:ea typeface="Times New Roman"/>
                          <a:cs typeface="Times New Roman"/>
                        </a:rPr>
                        <a:t>Слепой (как крот), совершенно слепой</a:t>
                      </a:r>
                      <a:endParaRPr lang="ru-RU" sz="1800" dirty="0">
                        <a:solidFill>
                          <a:schemeClr val="accent3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</a:tr>
              <a:tr h="72008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Helvetica"/>
                          <a:ea typeface="Times New Roman"/>
                          <a:cs typeface="Times New Roman"/>
                        </a:rPr>
                        <a:t>Собака-проводник</a:t>
                      </a:r>
                      <a:endParaRPr lang="ru-RU" sz="1800" dirty="0">
                        <a:solidFill>
                          <a:schemeClr val="accent3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Helvetica"/>
                          <a:ea typeface="Times New Roman"/>
                          <a:cs typeface="Times New Roman"/>
                        </a:rPr>
                        <a:t>Собака-поводырь</a:t>
                      </a:r>
                      <a:endParaRPr lang="ru-RU" sz="1800" dirty="0">
                        <a:solidFill>
                          <a:schemeClr val="accent3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22784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724975347"/>
              </p:ext>
            </p:extLst>
          </p:nvPr>
        </p:nvGraphicFramePr>
        <p:xfrm>
          <a:off x="755576" y="764704"/>
          <a:ext cx="7467600" cy="44014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33800"/>
                <a:gridCol w="3733800"/>
              </a:tblGrid>
              <a:tr h="110158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Helvetica"/>
                          <a:ea typeface="Times New Roman"/>
                          <a:cs typeface="Times New Roman"/>
                        </a:rPr>
                        <a:t>ИСПОЛЬЗУЙТЕ </a:t>
                      </a:r>
                      <a:endParaRPr lang="ru-RU" sz="1800" b="1" dirty="0" smtClean="0">
                        <a:solidFill>
                          <a:schemeClr val="accent3">
                            <a:lumMod val="75000"/>
                          </a:schemeClr>
                        </a:solidFill>
                        <a:effectLst/>
                        <a:latin typeface="Helvetica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Helvetica"/>
                          <a:ea typeface="Times New Roman"/>
                          <a:cs typeface="Times New Roman"/>
                        </a:rPr>
                        <a:t>слова </a:t>
                      </a:r>
                      <a:r>
                        <a:rPr lang="ru-RU" sz="1800" b="1" dirty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Helvetica"/>
                          <a:ea typeface="Times New Roman"/>
                          <a:cs typeface="Times New Roman"/>
                        </a:rPr>
                        <a:t>и понятия,</a:t>
                      </a:r>
                      <a:br>
                        <a:rPr lang="ru-RU" sz="1800" b="1" dirty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Helvetica"/>
                          <a:ea typeface="Times New Roman"/>
                          <a:cs typeface="Times New Roman"/>
                        </a:rPr>
                      </a:br>
                      <a:r>
                        <a:rPr lang="ru-RU" sz="1800" b="1" dirty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Helvetica"/>
                          <a:ea typeface="Times New Roman"/>
                          <a:cs typeface="Times New Roman"/>
                        </a:rPr>
                        <a:t>НЕ создающие стереотипы:</a:t>
                      </a:r>
                      <a:endParaRPr lang="ru-RU" sz="1800" dirty="0">
                        <a:solidFill>
                          <a:schemeClr val="accent3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Helvetica"/>
                          <a:ea typeface="Times New Roman"/>
                          <a:cs typeface="Times New Roman"/>
                        </a:rPr>
                        <a:t>ИЗБЕГАЙТЕ слов и понятий,</a:t>
                      </a:r>
                      <a:br>
                        <a:rPr lang="ru-RU" sz="1800" b="1" dirty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Helvetica"/>
                          <a:ea typeface="Times New Roman"/>
                          <a:cs typeface="Times New Roman"/>
                        </a:rPr>
                      </a:br>
                      <a:r>
                        <a:rPr lang="ru-RU" sz="1800" b="1" dirty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Helvetica"/>
                          <a:ea typeface="Times New Roman"/>
                          <a:cs typeface="Times New Roman"/>
                        </a:rPr>
                        <a:t>создающих стереотипы:</a:t>
                      </a:r>
                      <a:endParaRPr lang="ru-RU" sz="1800" dirty="0">
                        <a:solidFill>
                          <a:schemeClr val="accent3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</a:tr>
              <a:tr h="179829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125"/>
                        </a:spcAft>
                      </a:pPr>
                      <a:r>
                        <a:rPr lang="ru-RU" sz="1800" dirty="0" err="1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Helvetica"/>
                          <a:ea typeface="Times New Roman"/>
                          <a:cs typeface="Times New Roman"/>
                        </a:rPr>
                        <a:t>Неслышащий</a:t>
                      </a:r>
                      <a:r>
                        <a:rPr lang="ru-RU" sz="1800" dirty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Helvetica"/>
                          <a:ea typeface="Times New Roman"/>
                          <a:cs typeface="Times New Roman"/>
                        </a:rPr>
                        <a:t>, слабослышащий человек, человек с инвалидностью по слуху, человек пользующийся жестовым языком, человек с нарушением слуха</a:t>
                      </a:r>
                      <a:endParaRPr lang="ru-RU" sz="1800" dirty="0">
                        <a:solidFill>
                          <a:schemeClr val="accent3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Helvetica"/>
                          <a:ea typeface="Times New Roman"/>
                          <a:cs typeface="Times New Roman"/>
                        </a:rPr>
                        <a:t>Глухонемой, глухой (как пень), немой, человек с нарушением слуха, человек (ребенок) с остатками слуха, использующий язык жестов</a:t>
                      </a:r>
                      <a:endParaRPr lang="ru-RU" sz="1800">
                        <a:solidFill>
                          <a:schemeClr val="accent3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</a:tr>
              <a:tr h="107839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Helvetica"/>
                          <a:ea typeface="Times New Roman"/>
                          <a:cs typeface="Times New Roman"/>
                        </a:rPr>
                        <a:t>Русский жестовый язык (такой же язык, как русский, английский или любой другой)</a:t>
                      </a:r>
                      <a:endParaRPr lang="ru-RU" sz="1800">
                        <a:solidFill>
                          <a:schemeClr val="accent3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Helvetica"/>
                          <a:ea typeface="Times New Roman"/>
                          <a:cs typeface="Times New Roman"/>
                        </a:rPr>
                        <a:t>Язык жестов – это невербальное общение  при помощи языка тела</a:t>
                      </a:r>
                      <a:endParaRPr lang="ru-RU" sz="1800">
                        <a:solidFill>
                          <a:schemeClr val="accent3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</a:tr>
              <a:tr h="42312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Helvetica"/>
                          <a:ea typeface="Times New Roman"/>
                          <a:cs typeface="Times New Roman"/>
                        </a:rPr>
                        <a:t>Переводчик жестового языка</a:t>
                      </a:r>
                      <a:endParaRPr lang="ru-RU" sz="1800">
                        <a:solidFill>
                          <a:schemeClr val="accent3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Helvetica"/>
                          <a:ea typeface="Times New Roman"/>
                          <a:cs typeface="Times New Roman"/>
                        </a:rPr>
                        <a:t>Сурдопереводчик</a:t>
                      </a:r>
                      <a:endParaRPr lang="ru-RU" sz="1800" dirty="0">
                        <a:solidFill>
                          <a:schemeClr val="accent3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90157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35</TotalTime>
  <Words>515</Words>
  <Application>Microsoft Office PowerPoint</Application>
  <PresentationFormat>Экран (4:3)</PresentationFormat>
  <Paragraphs>68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Эркер</vt:lpstr>
      <vt:lpstr>Культура общения  с людьми с инвалидностью</vt:lpstr>
      <vt:lpstr>Что такое инклюзия</vt:lpstr>
      <vt:lpstr>Человек с инвалидностью</vt:lpstr>
      <vt:lpstr>Когда вы говорите или пишете о людях с инвалидностью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Культура общения  с людьми с нвалидностью</dc:title>
  <dc:creator>home</dc:creator>
  <cp:lastModifiedBy>home</cp:lastModifiedBy>
  <cp:revision>7</cp:revision>
  <dcterms:created xsi:type="dcterms:W3CDTF">2021-02-19T14:43:45Z</dcterms:created>
  <dcterms:modified xsi:type="dcterms:W3CDTF">2021-02-21T08:51:37Z</dcterms:modified>
</cp:coreProperties>
</file>