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0" r:id="rId4"/>
    <p:sldId id="261" r:id="rId5"/>
    <p:sldId id="257" r:id="rId6"/>
    <p:sldId id="259" r:id="rId7"/>
    <p:sldId id="264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2649E-F30E-4A5D-8B69-5C3249A43405}" type="datetimeFigureOut">
              <a:rPr lang="ru-RU" smtClean="0"/>
              <a:t>05.11.2021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5D3D6-7157-4829-88E1-0F9D033D1A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xfrm>
            <a:off x="685800" y="4342889"/>
            <a:ext cx="5486400" cy="4115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/>
          </p:nvPr>
        </p:nvSpPr>
        <p:spPr>
          <a:xfrm>
            <a:off x="3884613" y="8685778"/>
            <a:ext cx="2971800" cy="4567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07963" indent="-207963">
              <a:tabLst>
                <a:tab pos="434975" algn="l"/>
                <a:tab pos="869950" algn="l"/>
                <a:tab pos="1304925" algn="l"/>
                <a:tab pos="1741488" algn="l"/>
                <a:tab pos="2176463" algn="l"/>
                <a:tab pos="2611438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434975" algn="l"/>
                <a:tab pos="869950" algn="l"/>
                <a:tab pos="1304925" algn="l"/>
                <a:tab pos="1741488" algn="l"/>
                <a:tab pos="2176463" algn="l"/>
                <a:tab pos="2611438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434975" algn="l"/>
                <a:tab pos="869950" algn="l"/>
                <a:tab pos="1304925" algn="l"/>
                <a:tab pos="1741488" algn="l"/>
                <a:tab pos="2176463" algn="l"/>
                <a:tab pos="2611438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434975" algn="l"/>
                <a:tab pos="869950" algn="l"/>
                <a:tab pos="1304925" algn="l"/>
                <a:tab pos="1741488" algn="l"/>
                <a:tab pos="2176463" algn="l"/>
                <a:tab pos="2611438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434975" algn="l"/>
                <a:tab pos="869950" algn="l"/>
                <a:tab pos="1304925" algn="l"/>
                <a:tab pos="1741488" algn="l"/>
                <a:tab pos="2176463" algn="l"/>
                <a:tab pos="2611438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34975" algn="l"/>
                <a:tab pos="869950" algn="l"/>
                <a:tab pos="1304925" algn="l"/>
                <a:tab pos="1741488" algn="l"/>
                <a:tab pos="2176463" algn="l"/>
                <a:tab pos="2611438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34975" algn="l"/>
                <a:tab pos="869950" algn="l"/>
                <a:tab pos="1304925" algn="l"/>
                <a:tab pos="1741488" algn="l"/>
                <a:tab pos="2176463" algn="l"/>
                <a:tab pos="2611438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34975" algn="l"/>
                <a:tab pos="869950" algn="l"/>
                <a:tab pos="1304925" algn="l"/>
                <a:tab pos="1741488" algn="l"/>
                <a:tab pos="2176463" algn="l"/>
                <a:tab pos="2611438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34975" algn="l"/>
                <a:tab pos="869950" algn="l"/>
                <a:tab pos="1304925" algn="l"/>
                <a:tab pos="1741488" algn="l"/>
                <a:tab pos="2176463" algn="l"/>
                <a:tab pos="2611438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fld id="{E135558F-318B-4B32-9AD9-DEDEC7A8FD86}" type="slidenum">
              <a:rPr lang="ru-RU" altLang="ru-RU">
                <a:solidFill>
                  <a:srgbClr val="000000"/>
                </a:solidFill>
                <a:latin typeface="Times New Roman" pitchFamily="18" charset="0"/>
              </a:rPr>
              <a:pPr/>
              <a:t>7</a:t>
            </a:fld>
            <a:endParaRPr lang="ru-RU" altLang="ru-RU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 rot="5400000">
            <a:off x="2071702" y="-1428784"/>
            <a:ext cx="285720" cy="44291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786842" y="357166"/>
            <a:ext cx="357158" cy="65008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1406" y="1857364"/>
            <a:ext cx="8643998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ru-RU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АНТИКОРРУПЦИОННЫЕ КОМПЛАЕНС-СЛУЖБЫ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                                        Вопросы и Ответы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1387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 Black" pitchFamily="34" charset="0"/>
              </a:rPr>
              <a:t>ЧТО ТАКОЕ КОМПЛАЕНС ?</a:t>
            </a:r>
          </a:p>
          <a:p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</p:txBody>
      </p:sp>
      <p:pic>
        <p:nvPicPr>
          <p:cNvPr id="14338" name="Picture 2" descr="C:\Users\Admin\Desktop\slide-5.jpg"/>
          <p:cNvPicPr>
            <a:picLocks noChangeAspect="1" noChangeArrowheads="1"/>
          </p:cNvPicPr>
          <p:nvPr/>
        </p:nvPicPr>
        <p:blipFill>
          <a:blip r:embed="rId2"/>
          <a:srcRect t="19456" b="46927"/>
          <a:stretch>
            <a:fillRect/>
          </a:stretch>
        </p:blipFill>
        <p:spPr bwMode="auto">
          <a:xfrm>
            <a:off x="1214414" y="1071546"/>
            <a:ext cx="7099306" cy="17874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4" name="Прямоугольник 3"/>
          <p:cNvSpPr/>
          <p:nvPr/>
        </p:nvSpPr>
        <p:spPr>
          <a:xfrm>
            <a:off x="785786" y="3143248"/>
            <a:ext cx="7715304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Антикоррупционные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комплаенс-службы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представляют из себя независимые подразделения в организации, имеющие: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официальный статус, </a:t>
            </a:r>
          </a:p>
          <a:p>
            <a:pPr algn="just">
              <a:buFont typeface="Arial" pitchFamily="34" charset="0"/>
              <a:buChar char="•"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право доступа на получение всей необходимой информации, </a:t>
            </a:r>
          </a:p>
          <a:p>
            <a:pPr algn="just">
              <a:buFont typeface="Arial" pitchFamily="34" charset="0"/>
              <a:buChar char="•"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право на проведение внутренних расследований по потенциальным нарушениям с привлечением необходимых экспертов в сфере </a:t>
            </a:r>
            <a:r>
              <a:rPr lang="ru-RU" i="1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комплаенс-контроля</a:t>
            </a:r>
            <a:r>
              <a:rPr lang="ru-RU" i="1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786842" y="357166"/>
            <a:ext cx="357158" cy="65008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2071702" y="-1428784"/>
            <a:ext cx="285720" cy="44291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5934670"/>
            <a:ext cx="7715304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i="1" dirty="0">
                <a:latin typeface="Arial" pitchFamily="34" charset="0"/>
                <a:cs typeface="Arial" pitchFamily="34" charset="0"/>
              </a:rPr>
              <a:t>Одна из основных задач специалистов </a:t>
            </a:r>
            <a:r>
              <a:rPr lang="ru-RU" i="1" dirty="0" err="1">
                <a:latin typeface="Arial" pitchFamily="34" charset="0"/>
                <a:cs typeface="Arial" pitchFamily="34" charset="0"/>
              </a:rPr>
              <a:t>комплаенс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– предупреждение правонарушений, важнейший приоритет – это профилактика.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1214422"/>
            <a:ext cx="786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С 2017 года в Казахстане появились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КОМПЛАЕНС-службы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642910" y="1714488"/>
            <a:ext cx="7500990" cy="642942"/>
          </a:xfrm>
          <a:prstGeom prst="downArrow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основание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928934"/>
            <a:ext cx="7858180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 учетом лучших международных практик в октябре 2020 года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Закон «О противодействии коррупции»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были внесены поправки в части регламентации института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комплаенс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4357694"/>
            <a:ext cx="785818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основании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антикоррупционного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стандарта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ISO 37001 «Система менеджмента противодействия коррупции»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Он содержит в себе ряд рекомендаций, направленных на работу 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антикоррупционной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комплаенс-службы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деятельность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комплаенс-офицеров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11387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Arial Black" pitchFamily="34" charset="0"/>
              </a:rPr>
              <a:t>КОГДА и на основании чего ?</a:t>
            </a:r>
          </a:p>
          <a:p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786842" y="357166"/>
            <a:ext cx="357158" cy="65008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5400000">
            <a:off x="2071702" y="-1428784"/>
            <a:ext cx="285720" cy="44291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929066"/>
            <a:ext cx="7858180" cy="25853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В соответствии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со статьей 3 «Бюджетного кодекса» РК </a:t>
            </a:r>
            <a:r>
              <a:rPr lang="ru-RU" dirty="0">
                <a:latin typeface="Arial" pitchFamily="34" charset="0"/>
                <a:cs typeface="Arial" pitchFamily="34" charset="0"/>
              </a:rPr>
              <a:t>субъектами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квазигоссектора</a:t>
            </a:r>
            <a:r>
              <a:rPr lang="ru-RU" dirty="0">
                <a:latin typeface="Arial" pitchFamily="34" charset="0"/>
                <a:cs typeface="Arial" pitchFamily="34" charset="0"/>
              </a:rPr>
              <a:t> являются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государственные предприятия</a:t>
            </a:r>
            <a:r>
              <a:rPr lang="ru-RU" dirty="0">
                <a:latin typeface="Arial" pitchFamily="34" charset="0"/>
                <a:cs typeface="Arial" pitchFamily="34" charset="0"/>
              </a:rPr>
              <a:t>, товарищества с ограниченной ответственностью, акционерные общества, в том числе национальные управляющие холдинги, национальные холдинги, национальные компании, участником или акционером которых является государство, а также дочерние, зависимые и иные юридические лица, являющиеся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аффилированными</a:t>
            </a:r>
            <a:r>
              <a:rPr lang="ru-RU" dirty="0">
                <a:latin typeface="Arial" pitchFamily="34" charset="0"/>
                <a:cs typeface="Arial" pitchFamily="34" charset="0"/>
              </a:rPr>
              <a:t> с ними в соответствии с законодательными актами Республики Казахстан.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 Black" pitchFamily="34" charset="0"/>
              </a:rPr>
              <a:t>ГДЕ ДОЛЖНА БЫТЬ ОРГАНИЗОВАНА?</a:t>
            </a:r>
          </a:p>
          <a:p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11" y="1071546"/>
            <a:ext cx="7929617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/>
              <a:t>Статья 16. п. 3.</a:t>
            </a:r>
            <a:r>
              <a:rPr lang="ru-RU" dirty="0"/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Закона РК «О противодействие коррупции»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В субъектах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квазигосударственного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сектора </a:t>
            </a:r>
            <a:r>
              <a:rPr lang="ru-RU" dirty="0">
                <a:latin typeface="Arial" pitchFamily="34" charset="0"/>
                <a:cs typeface="Arial" pitchFamily="34" charset="0"/>
              </a:rPr>
              <a:t>определяются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структурные подразделения</a:t>
            </a:r>
            <a:r>
              <a:rPr lang="ru-RU" dirty="0">
                <a:latin typeface="Arial" pitchFamily="34" charset="0"/>
                <a:cs typeface="Arial" pitchFamily="34" charset="0"/>
              </a:rPr>
              <a:t>, исполняющие функции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антикоррупционных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комплаенс-служб</a:t>
            </a:r>
            <a:r>
              <a:rPr lang="ru-RU" dirty="0">
                <a:latin typeface="Arial" pitchFamily="34" charset="0"/>
                <a:cs typeface="Arial" pitchFamily="34" charset="0"/>
              </a:rPr>
              <a:t>, основной задачей которых является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обеспечение соблюдения соответствующей организацией и ее работниками законодательства Республики Казахстан о противодействии коррупции.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86842" y="357166"/>
            <a:ext cx="357158" cy="65008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2071702" y="-1428784"/>
            <a:ext cx="285720" cy="44291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261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КАК ОРГАНИЗОВАТЬ АНТИКОРРУПЦИОННУЮ КОМПЛАЕНС-СЛУЖБУ?</a:t>
            </a:r>
          </a:p>
          <a:p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786842" y="357166"/>
            <a:ext cx="357158" cy="65008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2071702" y="-1428784"/>
            <a:ext cx="285720" cy="44291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00034" y="1285860"/>
            <a:ext cx="7858180" cy="44012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Антикоррупционные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комплаенс-службы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образуются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решением совета директоров, наблюдательного совета (при его наличии) или иным независимым органом управления  (попечительский совет)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субъекта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квазигосударственного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сектора.</a:t>
            </a:r>
            <a:r>
              <a:rPr kumimoji="0" lang="ru-RU" sz="14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ru-RU" sz="1400" dirty="0" bmk="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1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Структура</a:t>
            </a:r>
            <a:r>
              <a:rPr kumimoji="0" lang="ru-RU" sz="14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1400" b="1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штатная численность </a:t>
            </a:r>
            <a:r>
              <a:rPr kumimoji="0" lang="ru-RU" sz="14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(количественный состав) </a:t>
            </a:r>
            <a:r>
              <a:rPr kumimoji="0" lang="ru-RU" sz="1400" b="0" i="0" u="none" strike="noStrike" cap="none" normalizeH="0" baseline="0" dirty="0" err="1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антикоррупционных</a:t>
            </a:r>
            <a:r>
              <a:rPr kumimoji="0" lang="ru-RU" sz="14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комплаенс-служб</a:t>
            </a:r>
            <a:r>
              <a:rPr kumimoji="0" lang="ru-RU" sz="14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утверждаются первым руководителем </a:t>
            </a:r>
            <a:r>
              <a:rPr kumimoji="0" lang="ru-RU" sz="14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субъекта </a:t>
            </a:r>
            <a:r>
              <a:rPr kumimoji="0" lang="ru-RU" sz="1400" b="0" i="0" u="none" strike="noStrike" cap="none" normalizeH="0" baseline="0" dirty="0" err="1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квазигосудар</a:t>
            </a:r>
            <a:r>
              <a:rPr kumimoji="0" lang="ru-RU" sz="1400" b="0" i="0" u="none" strike="noStrike" cap="none" normalizeH="0" baseline="0" dirty="0" err="1" bmk="z1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ственного</a:t>
            </a:r>
            <a:r>
              <a:rPr kumimoji="0" lang="ru-RU" sz="1400" b="0" i="0" u="none" strike="noStrike" cap="none" normalizeH="0" baseline="0" dirty="0" bmk="z1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сектора </a:t>
            </a:r>
            <a:r>
              <a:rPr kumimoji="0" lang="ru-RU" sz="1400" b="1" i="0" u="none" strike="noStrike" cap="none" normalizeH="0" baseline="0" dirty="0" bmk="z1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согласованию с советом директоров, наблюдательным советом, попечительским</a:t>
            </a:r>
            <a:r>
              <a:rPr kumimoji="0" lang="ru-RU" sz="1400" b="1" i="0" u="none" strike="noStrike" cap="none" normalizeH="0" dirty="0" bmk="z1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советом</a:t>
            </a:r>
            <a:r>
              <a:rPr kumimoji="0" lang="ru-RU" sz="1400" b="1" i="0" u="none" strike="noStrike" cap="none" normalizeH="0" baseline="0" dirty="0" bmk="z1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bmk="z1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(при его наличии) или иным независимым органом управления.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ru-RU" sz="1400" dirty="0" bmk="z1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Функциональные обязанности, права и ответственность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работников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антикоррупционных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комплаенс-служб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определяются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соответствующими должностными инструкциями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которые разрабатываются на основании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Положения об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антикоррупционной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комплаенс-службе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субъекте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квазигосударственного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сектора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и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утверждаются первым руководителем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субъекта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квазигосударственного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сектора по согласованию с советом директоров, наблюдательным советом (при его наличии) или иным независимым органом управления.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Соответствующий акт об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антикоррупционной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комплаенс-службе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размещается на официальном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интернет-ресурсе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субъекта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квазигосударственного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сектора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доводится до сведения всех работников организации.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71546"/>
            <a:ext cx="8215370" cy="36933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методических рекомендациях определен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ряд задач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обязательных для применения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антикоррупционными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комплаенс-службами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в том числе: 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разработка документов по противодействию коррупции; 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проведение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антикоррупционного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мониторинга и выявление коррупционных рисков в деятельности организаций; 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проведение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антикоррупционных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разъяснительных встреч с коллективом; 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выявление и урегулирование конфликта интересов; 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корпоративных этических ценностей и др. 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Для обеспечения независимости при проведении вышеперечисленных мероприятий рекомендуется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обеспечить подотчетность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комплаенс-служб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коллегиальному органу организации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например, совету директоров или попечительскому совету.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 в квартал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комплаенс-офицер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направляет отчет в территориальную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Антикоррупционную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службу.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Что входит в обязанность </a:t>
            </a:r>
            <a:r>
              <a:rPr lang="ru-RU" dirty="0" err="1">
                <a:solidFill>
                  <a:srgbClr val="FF0000"/>
                </a:solidFill>
                <a:latin typeface="Arial Black" pitchFamily="34" charset="0"/>
              </a:rPr>
              <a:t>комплаенс-служб</a:t>
            </a:r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 ?</a:t>
            </a:r>
          </a:p>
          <a:p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 rot="5400000">
            <a:off x="2071702" y="-1428784"/>
            <a:ext cx="285720" cy="44291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786842" y="357166"/>
            <a:ext cx="357158" cy="65008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565400"/>
          </a:xfrm>
          <a:prstGeom prst="rect">
            <a:avLst/>
          </a:prstGeom>
          <a:solidFill>
            <a:srgbClr val="00B0F0"/>
          </a:solidFill>
          <a:ln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3528" y="908720"/>
            <a:ext cx="64087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92" name="Прямоугольник 4"/>
          <p:cNvSpPr>
            <a:spLocks noChangeArrowheads="1"/>
          </p:cNvSpPr>
          <p:nvPr/>
        </p:nvSpPr>
        <p:spPr bwMode="auto">
          <a:xfrm>
            <a:off x="179357" y="313492"/>
            <a:ext cx="5462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b="1" dirty="0">
                <a:solidFill>
                  <a:schemeClr val="bg1"/>
                </a:solidFill>
              </a:rPr>
              <a:t>ФУНКЦИИ КОМПЛАЕНС-СЛУЖБЫ:</a:t>
            </a:r>
          </a:p>
        </p:txBody>
      </p:sp>
      <p:sp>
        <p:nvSpPr>
          <p:cNvPr id="7" name="Овал 6"/>
          <p:cNvSpPr/>
          <p:nvPr/>
        </p:nvSpPr>
        <p:spPr>
          <a:xfrm>
            <a:off x="467250" y="1808164"/>
            <a:ext cx="1512624" cy="1476375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664577" y="1844676"/>
            <a:ext cx="1511038" cy="1476375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092119" y="1844676"/>
            <a:ext cx="1512624" cy="1476375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751357" y="1827213"/>
            <a:ext cx="1512624" cy="1476375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98" name="Text 728"/>
          <p:cNvSpPr txBox="1">
            <a:spLocks noChangeArrowheads="1"/>
          </p:cNvSpPr>
          <p:nvPr/>
        </p:nvSpPr>
        <p:spPr bwMode="auto">
          <a:xfrm>
            <a:off x="287892" y="1282700"/>
            <a:ext cx="190784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ru-RU" altLang="ru-RU" sz="1200" b="1" dirty="0">
                <a:solidFill>
                  <a:schemeClr val="bg1"/>
                </a:solidFill>
              </a:rPr>
              <a:t>ПРЕДУПРЕЖДЕНИЕ/</a:t>
            </a:r>
          </a:p>
          <a:p>
            <a:pPr algn="ctr"/>
            <a:r>
              <a:rPr lang="ru-RU" altLang="ru-RU" sz="1200" b="1" dirty="0">
                <a:solidFill>
                  <a:schemeClr val="bg1"/>
                </a:solidFill>
              </a:rPr>
              <a:t>НЕДОПУЩЕНИЕ</a:t>
            </a:r>
          </a:p>
        </p:txBody>
      </p:sp>
      <p:sp>
        <p:nvSpPr>
          <p:cNvPr id="12299" name="Text 728"/>
          <p:cNvSpPr txBox="1">
            <a:spLocks noChangeArrowheads="1"/>
          </p:cNvSpPr>
          <p:nvPr/>
        </p:nvSpPr>
        <p:spPr bwMode="auto">
          <a:xfrm>
            <a:off x="2520140" y="1282700"/>
            <a:ext cx="190784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ru-RU" altLang="ru-RU" sz="1200" b="1" dirty="0">
                <a:solidFill>
                  <a:schemeClr val="bg1"/>
                </a:solidFill>
              </a:rPr>
              <a:t>ВЫЯВЛЕНИЕ</a:t>
            </a:r>
          </a:p>
        </p:txBody>
      </p:sp>
      <p:sp>
        <p:nvSpPr>
          <p:cNvPr id="12300" name="Text 728"/>
          <p:cNvSpPr txBox="1">
            <a:spLocks noChangeArrowheads="1"/>
          </p:cNvSpPr>
          <p:nvPr/>
        </p:nvSpPr>
        <p:spPr bwMode="auto">
          <a:xfrm>
            <a:off x="7019106" y="1268760"/>
            <a:ext cx="190784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ru-RU" altLang="ru-RU" sz="1200" b="1" dirty="0">
                <a:solidFill>
                  <a:schemeClr val="bg1"/>
                </a:solidFill>
              </a:rPr>
              <a:t>ПРЕСЕЧЕНИЕ</a:t>
            </a:r>
          </a:p>
        </p:txBody>
      </p:sp>
      <p:sp>
        <p:nvSpPr>
          <p:cNvPr id="12301" name="Text 728"/>
          <p:cNvSpPr txBox="1">
            <a:spLocks noChangeArrowheads="1"/>
          </p:cNvSpPr>
          <p:nvPr/>
        </p:nvSpPr>
        <p:spPr bwMode="auto">
          <a:xfrm>
            <a:off x="4644008" y="1268413"/>
            <a:ext cx="190784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ru-RU" altLang="ru-RU" sz="1200" b="1" dirty="0">
                <a:solidFill>
                  <a:schemeClr val="bg1"/>
                </a:solidFill>
              </a:rPr>
              <a:t>РАССЛЕДОВАНИЕ</a:t>
            </a:r>
          </a:p>
        </p:txBody>
      </p:sp>
      <p:sp>
        <p:nvSpPr>
          <p:cNvPr id="12304" name="Полилиния 490"/>
          <p:cNvSpPr>
            <a:spLocks/>
          </p:cNvSpPr>
          <p:nvPr/>
        </p:nvSpPr>
        <p:spPr bwMode="auto">
          <a:xfrm>
            <a:off x="3240740" y="2420939"/>
            <a:ext cx="395219" cy="363537"/>
          </a:xfrm>
          <a:custGeom>
            <a:avLst/>
            <a:gdLst>
              <a:gd name="T0" fmla="*/ 0 w 127824"/>
              <a:gd name="T1" fmla="*/ 263943572 h 128480"/>
              <a:gd name="T2" fmla="*/ 466114222 w 127824"/>
              <a:gd name="T3" fmla="*/ 0 h 128480"/>
              <a:gd name="T4" fmla="*/ 932225515 w 127824"/>
              <a:gd name="T5" fmla="*/ 263943572 h 128480"/>
              <a:gd name="T6" fmla="*/ 466114222 w 127824"/>
              <a:gd name="T7" fmla="*/ 527886096 h 128480"/>
              <a:gd name="T8" fmla="*/ 0 w 127824"/>
              <a:gd name="T9" fmla="*/ 263943572 h 128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7824"/>
              <a:gd name="T16" fmla="*/ 0 h 128480"/>
              <a:gd name="T17" fmla="*/ 127824 w 127824"/>
              <a:gd name="T18" fmla="*/ 128480 h 128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7824" h="128480">
                <a:moveTo>
                  <a:pt x="0" y="64240"/>
                </a:moveTo>
                <a:cubicBezTo>
                  <a:pt x="0" y="28750"/>
                  <a:pt x="28604" y="0"/>
                  <a:pt x="63912" y="0"/>
                </a:cubicBezTo>
                <a:cubicBezTo>
                  <a:pt x="99207" y="0"/>
                  <a:pt x="127824" y="28750"/>
                  <a:pt x="127824" y="64240"/>
                </a:cubicBezTo>
                <a:cubicBezTo>
                  <a:pt x="127824" y="99715"/>
                  <a:pt x="99207" y="128480"/>
                  <a:pt x="63912" y="128480"/>
                </a:cubicBezTo>
                <a:cubicBezTo>
                  <a:pt x="28604" y="128480"/>
                  <a:pt x="0" y="99715"/>
                  <a:pt x="0" y="642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7600" cap="flat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1187849" y="3321051"/>
            <a:ext cx="0" cy="612775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3437556" y="3321051"/>
            <a:ext cx="3174" cy="612775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7944457" y="3321051"/>
            <a:ext cx="0" cy="612775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5516399" y="3321051"/>
            <a:ext cx="9523" cy="612775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351382" y="3933826"/>
            <a:ext cx="1772346" cy="2428875"/>
          </a:xfrm>
          <a:prstGeom prst="rect">
            <a:avLst/>
          </a:prstGeom>
          <a:solidFill>
            <a:schemeClr val="bg1"/>
          </a:solidFill>
          <a:ln>
            <a:solidFill>
              <a:srgbClr val="00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395823" y="4292600"/>
            <a:ext cx="151103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4" name="Text 728"/>
          <p:cNvSpPr txBox="1">
            <a:spLocks noChangeArrowheads="1"/>
          </p:cNvSpPr>
          <p:nvPr/>
        </p:nvSpPr>
        <p:spPr bwMode="auto">
          <a:xfrm>
            <a:off x="395823" y="3954463"/>
            <a:ext cx="140310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ru-RU" altLang="ru-RU" sz="1200" b="1" dirty="0"/>
              <a:t>Профилактика</a:t>
            </a:r>
            <a:endParaRPr lang="ru-RU" altLang="ru-RU" sz="1200" b="1" dirty="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375703" y="3933826"/>
            <a:ext cx="1799912" cy="2428875"/>
          </a:xfrm>
          <a:prstGeom prst="rect">
            <a:avLst/>
          </a:prstGeom>
          <a:solidFill>
            <a:schemeClr val="bg1"/>
          </a:solidFill>
          <a:ln>
            <a:solidFill>
              <a:srgbClr val="00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520140" y="4292600"/>
            <a:ext cx="15126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7" name="Text 728"/>
          <p:cNvSpPr txBox="1">
            <a:spLocks noChangeArrowheads="1"/>
          </p:cNvSpPr>
          <p:nvPr/>
        </p:nvSpPr>
        <p:spPr bwMode="auto">
          <a:xfrm>
            <a:off x="2375703" y="3954463"/>
            <a:ext cx="17999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ru-RU" altLang="ru-RU" sz="1200" b="1" dirty="0"/>
              <a:t>Проверка</a:t>
            </a:r>
            <a:endParaRPr lang="ru-RU" altLang="ru-RU" sz="1200" b="1" dirty="0">
              <a:solidFill>
                <a:schemeClr val="tx1"/>
              </a:solidFill>
            </a:endParaRPr>
          </a:p>
        </p:txBody>
      </p:sp>
      <p:sp>
        <p:nvSpPr>
          <p:cNvPr id="12318" name="Text 728"/>
          <p:cNvSpPr txBox="1">
            <a:spLocks noChangeArrowheads="1"/>
          </p:cNvSpPr>
          <p:nvPr/>
        </p:nvSpPr>
        <p:spPr bwMode="auto">
          <a:xfrm>
            <a:off x="2424907" y="4556125"/>
            <a:ext cx="1711028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marL="171450" indent="-171450">
              <a:buFont typeface="Wingdings" pitchFamily="2" charset="2"/>
              <a:buChar char="ü"/>
            </a:pPr>
            <a:r>
              <a:rPr lang="ru-RU" altLang="ru-RU" sz="900" dirty="0">
                <a:solidFill>
                  <a:schemeClr val="tx1"/>
                </a:solidFill>
                <a:latin typeface="Comic Sans MS" pitchFamily="66" charset="0"/>
              </a:rPr>
              <a:t>«</a:t>
            </a:r>
            <a:r>
              <a:rPr lang="ru-RU" altLang="ru-RU" sz="1000" dirty="0">
                <a:solidFill>
                  <a:schemeClr val="tx1"/>
                </a:solidFill>
                <a:latin typeface="Comic Sans MS" pitchFamily="66" charset="0"/>
              </a:rPr>
              <a:t>Горячая» линия (телефон доверия);</a:t>
            </a:r>
          </a:p>
          <a:p>
            <a:pPr marL="171450" indent="-171450">
              <a:buFont typeface="Wingdings" pitchFamily="2" charset="2"/>
              <a:buChar char="ü"/>
            </a:pPr>
            <a:endParaRPr lang="ru-RU" altLang="ru-RU" sz="1000" dirty="0">
              <a:solidFill>
                <a:schemeClr val="tx1"/>
              </a:solidFill>
              <a:latin typeface="Comic Sans MS" pitchFamily="66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altLang="ru-RU" sz="1000" dirty="0">
                <a:latin typeface="Comic Sans MS" pitchFamily="66" charset="0"/>
              </a:rPr>
              <a:t>Система проверок (кандидатов, сотрудников, внешних контрагентов, договоров и иной документации).</a:t>
            </a:r>
            <a:endParaRPr lang="ru-RU" altLang="ru-RU" sz="1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876256" y="3933826"/>
            <a:ext cx="1944349" cy="2428875"/>
          </a:xfrm>
          <a:prstGeom prst="rect">
            <a:avLst/>
          </a:prstGeom>
          <a:solidFill>
            <a:schemeClr val="bg1"/>
          </a:solidFill>
          <a:ln>
            <a:solidFill>
              <a:srgbClr val="00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7019106" y="4293096"/>
            <a:ext cx="15126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21" name="Text 728"/>
          <p:cNvSpPr txBox="1">
            <a:spLocks noChangeArrowheads="1"/>
          </p:cNvSpPr>
          <p:nvPr/>
        </p:nvSpPr>
        <p:spPr bwMode="auto">
          <a:xfrm>
            <a:off x="6876256" y="3893046"/>
            <a:ext cx="1871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ru-RU" altLang="ru-RU" sz="1100" b="1" dirty="0"/>
              <a:t>Принятие мер реагирования</a:t>
            </a:r>
          </a:p>
        </p:txBody>
      </p:sp>
      <p:sp>
        <p:nvSpPr>
          <p:cNvPr id="91" name="Прямоугольник 90"/>
          <p:cNvSpPr/>
          <p:nvPr/>
        </p:nvSpPr>
        <p:spPr>
          <a:xfrm>
            <a:off x="4751357" y="3933826"/>
            <a:ext cx="1728487" cy="2428875"/>
          </a:xfrm>
          <a:prstGeom prst="rect">
            <a:avLst/>
          </a:prstGeom>
          <a:solidFill>
            <a:schemeClr val="bg1"/>
          </a:solidFill>
          <a:ln>
            <a:solidFill>
              <a:srgbClr val="00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4895793" y="4292600"/>
            <a:ext cx="151103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24" name="Text 728"/>
          <p:cNvSpPr txBox="1">
            <a:spLocks noChangeArrowheads="1"/>
          </p:cNvSpPr>
          <p:nvPr/>
        </p:nvSpPr>
        <p:spPr bwMode="auto">
          <a:xfrm>
            <a:off x="5002138" y="3933825"/>
            <a:ext cx="140469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ru-RU" altLang="ru-RU" sz="1200" b="1" dirty="0"/>
              <a:t>Рассмотрение</a:t>
            </a:r>
          </a:p>
        </p:txBody>
      </p:sp>
      <p:sp>
        <p:nvSpPr>
          <p:cNvPr id="12330" name="Text 728"/>
          <p:cNvSpPr txBox="1">
            <a:spLocks noChangeArrowheads="1"/>
          </p:cNvSpPr>
          <p:nvPr/>
        </p:nvSpPr>
        <p:spPr bwMode="auto">
          <a:xfrm>
            <a:off x="412700" y="4519613"/>
            <a:ext cx="1711028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marL="228600" indent="-228600">
              <a:buFont typeface="+mj-lt"/>
              <a:buAutoNum type="arabicPeriod"/>
            </a:pPr>
            <a:r>
              <a:rPr lang="ru-RU" altLang="ru-RU" sz="1000" dirty="0">
                <a:solidFill>
                  <a:schemeClr val="tx1"/>
                </a:solidFill>
                <a:latin typeface="Comic Sans MS" pitchFamily="66" charset="0"/>
              </a:rPr>
              <a:t>Образовательные и просветительские мероприятия;</a:t>
            </a:r>
          </a:p>
          <a:p>
            <a:pPr marL="228600" indent="-228600">
              <a:buFont typeface="+mj-lt"/>
              <a:buAutoNum type="arabicPeriod"/>
            </a:pPr>
            <a:endParaRPr lang="ru-RU" altLang="ru-RU" sz="1000" dirty="0">
              <a:solidFill>
                <a:schemeClr val="tx1"/>
              </a:solidFill>
              <a:latin typeface="Comic Sans MS" pitchFamily="66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altLang="ru-RU" sz="1000" dirty="0">
                <a:latin typeface="Comic Sans MS" pitchFamily="66" charset="0"/>
              </a:rPr>
              <a:t>Анализ и мониторинг коррупционных рисков;</a:t>
            </a:r>
          </a:p>
          <a:p>
            <a:pPr marL="228600" indent="-228600">
              <a:buFont typeface="+mj-lt"/>
              <a:buAutoNum type="arabicPeriod"/>
            </a:pPr>
            <a:endParaRPr lang="ru-RU" altLang="ru-RU" sz="1000" dirty="0">
              <a:latin typeface="Comic Sans MS" pitchFamily="66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altLang="ru-RU" sz="1000" dirty="0">
                <a:solidFill>
                  <a:schemeClr val="tx1"/>
                </a:solidFill>
                <a:latin typeface="Comic Sans MS" pitchFamily="66" charset="0"/>
              </a:rPr>
              <a:t>План противодействия коррупции.</a:t>
            </a:r>
          </a:p>
        </p:txBody>
      </p:sp>
      <p:sp>
        <p:nvSpPr>
          <p:cNvPr id="12331" name="Text 728"/>
          <p:cNvSpPr txBox="1">
            <a:spLocks noChangeArrowheads="1"/>
          </p:cNvSpPr>
          <p:nvPr/>
        </p:nvSpPr>
        <p:spPr bwMode="auto">
          <a:xfrm>
            <a:off x="6969901" y="4782468"/>
            <a:ext cx="1777691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marL="228600" indent="-228600">
              <a:buFont typeface="+mj-lt"/>
              <a:buAutoNum type="arabicPeriod"/>
            </a:pPr>
            <a:r>
              <a:rPr lang="ru-RU" altLang="ru-RU" sz="1000" dirty="0">
                <a:latin typeface="Comic Sans MS" pitchFamily="66" charset="0"/>
              </a:rPr>
              <a:t>Привлечение к ответственности;</a:t>
            </a:r>
          </a:p>
          <a:p>
            <a:pPr marL="228600" indent="-228600">
              <a:buFont typeface="+mj-lt"/>
              <a:buAutoNum type="arabicPeriod"/>
            </a:pPr>
            <a:endParaRPr lang="ru-RU" altLang="ru-RU" sz="1000" dirty="0">
              <a:latin typeface="Comic Sans MS" pitchFamily="66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altLang="ru-RU" sz="1000" dirty="0">
                <a:latin typeface="Comic Sans MS" pitchFamily="66" charset="0"/>
              </a:rPr>
              <a:t>Направление материалов в правоохранительные органы;</a:t>
            </a:r>
          </a:p>
          <a:p>
            <a:pPr marL="228600" indent="-228600">
              <a:buFont typeface="+mj-lt"/>
              <a:buAutoNum type="arabicPeriod"/>
            </a:pPr>
            <a:endParaRPr lang="ru-RU" altLang="ru-RU" sz="1000" dirty="0">
              <a:latin typeface="Comic Sans MS" pitchFamily="66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altLang="ru-RU" sz="1000" dirty="0">
                <a:latin typeface="Comic Sans MS" pitchFamily="66" charset="0"/>
              </a:rPr>
              <a:t>Анализ причин и совершенствование системы.</a:t>
            </a:r>
          </a:p>
          <a:p>
            <a:pPr algn="ctr"/>
            <a:r>
              <a:rPr lang="ru-RU" altLang="ru-RU" sz="900" dirty="0">
                <a:solidFill>
                  <a:schemeClr val="tx1"/>
                </a:solidFill>
                <a:latin typeface="Comic Sans MS" pitchFamily="66" charset="0"/>
              </a:rPr>
              <a:t>. </a:t>
            </a:r>
          </a:p>
        </p:txBody>
      </p:sp>
      <p:sp>
        <p:nvSpPr>
          <p:cNvPr id="12333" name="Text 728"/>
          <p:cNvSpPr txBox="1">
            <a:spLocks noChangeArrowheads="1"/>
          </p:cNvSpPr>
          <p:nvPr/>
        </p:nvSpPr>
        <p:spPr bwMode="auto">
          <a:xfrm>
            <a:off x="4751357" y="4293096"/>
            <a:ext cx="171102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ru-RU" altLang="ru-RU" sz="1000" dirty="0">
                <a:solidFill>
                  <a:schemeClr val="tx1"/>
                </a:solidFill>
                <a:latin typeface="Comic Sans MS" pitchFamily="66" charset="0"/>
              </a:rPr>
              <a:t>Согласно утвержденным порядкам с привлечением</a:t>
            </a:r>
            <a:r>
              <a:rPr lang="ru-RU" altLang="ru-RU" sz="1000" dirty="0">
                <a:latin typeface="Comic Sans MS" pitchFamily="66" charset="0"/>
              </a:rPr>
              <a:t>, при необходимости, внешних специалистов</a:t>
            </a:r>
            <a:endParaRPr lang="ru-RU" altLang="ru-RU" sz="1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050" name="Picture 2" descr="https://cdn.pixabay.com/photo/2019/03/13/14/07/warning-4052945_64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1313858" cy="1313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serscontent2.emaze.com/images/a718fab2-eca7-4581-992d-4d4a76219457/b34bf8822c31683470ccda2dc6f30f4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988840"/>
            <a:ext cx="1096897" cy="107060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managestgeorge.com/wp-content/uploads/2015/07/property-manager-tenant-screeni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132856"/>
            <a:ext cx="1182660" cy="88699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www.nextbuy24.com/wp-content/uploads/2017/12/integr-5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" r="700"/>
          <a:stretch/>
        </p:blipFill>
        <p:spPr bwMode="auto">
          <a:xfrm>
            <a:off x="7164127" y="2083490"/>
            <a:ext cx="1368313" cy="98547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37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14678" y="2357430"/>
            <a:ext cx="5715040" cy="857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Комплаенс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- служба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357430"/>
            <a:ext cx="2428892" cy="8572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Руководитель организации образования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3108" y="4143380"/>
            <a:ext cx="6286544" cy="10715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Коллектив сотрудников </a:t>
            </a:r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 rot="5400000">
            <a:off x="642910" y="1000108"/>
            <a:ext cx="1357322" cy="12144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7158" y="1142984"/>
            <a:ext cx="1643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Направляет кандидатуру</a:t>
            </a:r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 rot="5400000" flipH="1" flipV="1">
            <a:off x="2000232" y="1643050"/>
            <a:ext cx="714380" cy="714380"/>
          </a:xfrm>
          <a:prstGeom prst="bentConnector3">
            <a:avLst>
              <a:gd name="adj1" fmla="val 4879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00100" y="1643050"/>
            <a:ext cx="1322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Согласовывает </a:t>
            </a:r>
          </a:p>
          <a:p>
            <a:r>
              <a:rPr lang="ru-RU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функционал</a:t>
            </a:r>
          </a:p>
        </p:txBody>
      </p:sp>
      <p:cxnSp>
        <p:nvCxnSpPr>
          <p:cNvPr id="18" name="Соединительная линия уступом 17"/>
          <p:cNvCxnSpPr/>
          <p:nvPr/>
        </p:nvCxnSpPr>
        <p:spPr>
          <a:xfrm rot="5400000" flipH="1" flipV="1">
            <a:off x="4857752" y="1785926"/>
            <a:ext cx="642942" cy="5000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43372" y="1714488"/>
            <a:ext cx="1158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отчитывается</a:t>
            </a:r>
          </a:p>
        </p:txBody>
      </p:sp>
      <p:cxnSp>
        <p:nvCxnSpPr>
          <p:cNvPr id="21" name="Соединительная линия уступом 20"/>
          <p:cNvCxnSpPr/>
          <p:nvPr/>
        </p:nvCxnSpPr>
        <p:spPr>
          <a:xfrm rot="16200000" flipH="1">
            <a:off x="6858016" y="3214686"/>
            <a:ext cx="928694" cy="9286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929454" y="3286124"/>
            <a:ext cx="16098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Проводит работу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00034" y="5500702"/>
            <a:ext cx="4786346" cy="8572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Антикоррупционная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служба</a:t>
            </a:r>
          </a:p>
        </p:txBody>
      </p:sp>
      <p:cxnSp>
        <p:nvCxnSpPr>
          <p:cNvPr id="25" name="Соединительная линия уступом 24"/>
          <p:cNvCxnSpPr/>
          <p:nvPr/>
        </p:nvCxnSpPr>
        <p:spPr>
          <a:xfrm rot="5400000">
            <a:off x="1107257" y="3178967"/>
            <a:ext cx="2357454" cy="21431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00034" y="3929066"/>
            <a:ext cx="1613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Отчет раз в квартал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2844" y="0"/>
            <a:ext cx="900115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СТРУКТУРА ВЗАИМОДЕЙСТВИЯ</a:t>
            </a:r>
          </a:p>
          <a:p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2" name="Прямоугольник 31"/>
          <p:cNvSpPr/>
          <p:nvPr/>
        </p:nvSpPr>
        <p:spPr>
          <a:xfrm rot="5400000">
            <a:off x="2137602" y="-1566121"/>
            <a:ext cx="153921" cy="44291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928794" y="785794"/>
            <a:ext cx="5786478" cy="857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Попечительский совет организации образования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581</Words>
  <Application>Microsoft Office PowerPoint</Application>
  <PresentationFormat>Экран (4:3)</PresentationFormat>
  <Paragraphs>92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Неизвестный пользователь</cp:lastModifiedBy>
  <cp:revision>25</cp:revision>
  <dcterms:created xsi:type="dcterms:W3CDTF">2021-11-03T12:41:53Z</dcterms:created>
  <dcterms:modified xsi:type="dcterms:W3CDTF">2021-11-05T11:43:29Z</dcterms:modified>
</cp:coreProperties>
</file>