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04" autoAdjust="0"/>
  </p:normalViewPr>
  <p:slideViewPr>
    <p:cSldViewPr snapToGrid="0">
      <p:cViewPr>
        <p:scale>
          <a:sx n="75" d="100"/>
          <a:sy n="75" d="100"/>
        </p:scale>
        <p:origin x="-192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07E8D-C57F-4DC8-B1CE-5DACB7EE6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9D4A3-7A7F-42CE-A80D-EE780285A91F}">
      <dgm:prSet/>
      <dgm:spPr/>
      <dgm:t>
        <a:bodyPr/>
        <a:lstStyle/>
        <a:p>
          <a:pPr rtl="0"/>
          <a:r>
            <a:rPr lang="ru-RU" dirty="0" smtClean="0"/>
            <a:t>Планируя </a:t>
          </a:r>
          <a:r>
            <a:rPr lang="ru-RU" b="1" dirty="0" smtClean="0"/>
            <a:t>методическую работу с педагогами учреждения</a:t>
          </a:r>
          <a:r>
            <a:rPr lang="ru-RU" dirty="0" smtClean="0"/>
            <a:t> методист использует  следующие формы:</a:t>
          </a:r>
          <a:endParaRPr lang="ru-RU" dirty="0"/>
        </a:p>
      </dgm:t>
    </dgm:pt>
    <dgm:pt modelId="{0C27B185-B443-4EBB-B8ED-C033E352D3E8}" type="parTrans" cxnId="{A7F45130-827B-4E19-8F6D-77B898B9F1AC}">
      <dgm:prSet/>
      <dgm:spPr/>
      <dgm:t>
        <a:bodyPr/>
        <a:lstStyle/>
        <a:p>
          <a:endParaRPr lang="ru-RU"/>
        </a:p>
      </dgm:t>
    </dgm:pt>
    <dgm:pt modelId="{DAEBE1D3-A324-473B-9850-C9E129349754}" type="sibTrans" cxnId="{A7F45130-827B-4E19-8F6D-77B898B9F1AC}">
      <dgm:prSet/>
      <dgm:spPr/>
      <dgm:t>
        <a:bodyPr/>
        <a:lstStyle/>
        <a:p>
          <a:endParaRPr lang="ru-RU"/>
        </a:p>
      </dgm:t>
    </dgm:pt>
    <dgm:pt modelId="{927895A2-FFA9-4EF5-8693-158182A57E7E}">
      <dgm:prSet/>
      <dgm:spPr/>
      <dgm:t>
        <a:bodyPr/>
        <a:lstStyle/>
        <a:p>
          <a:pPr rtl="0"/>
          <a:r>
            <a:rPr lang="ru-RU" dirty="0" smtClean="0"/>
            <a:t>методический совет;</a:t>
          </a:r>
          <a:endParaRPr lang="ru-RU" dirty="0"/>
        </a:p>
      </dgm:t>
    </dgm:pt>
    <dgm:pt modelId="{DB557415-F5F8-4F3C-86F2-69B1116F4404}" type="parTrans" cxnId="{BF7C1F1B-C722-4720-A776-B557FB37E403}">
      <dgm:prSet/>
      <dgm:spPr/>
      <dgm:t>
        <a:bodyPr/>
        <a:lstStyle/>
        <a:p>
          <a:endParaRPr lang="ru-RU"/>
        </a:p>
      </dgm:t>
    </dgm:pt>
    <dgm:pt modelId="{B4CD72F2-0100-4CD1-8464-5CC070D6AABC}" type="sibTrans" cxnId="{BF7C1F1B-C722-4720-A776-B557FB37E403}">
      <dgm:prSet/>
      <dgm:spPr/>
      <dgm:t>
        <a:bodyPr/>
        <a:lstStyle/>
        <a:p>
          <a:endParaRPr lang="ru-RU"/>
        </a:p>
      </dgm:t>
    </dgm:pt>
    <dgm:pt modelId="{6D732D94-50BF-40CF-8A11-D48286A582CA}">
      <dgm:prSet/>
      <dgm:spPr/>
      <dgm:t>
        <a:bodyPr/>
        <a:lstStyle/>
        <a:p>
          <a:pPr rtl="0"/>
          <a:r>
            <a:rPr lang="ru-RU" dirty="0" smtClean="0"/>
            <a:t>семинары;</a:t>
          </a:r>
          <a:endParaRPr lang="ru-RU" dirty="0"/>
        </a:p>
      </dgm:t>
    </dgm:pt>
    <dgm:pt modelId="{D0CAA2A9-5DFD-40FF-BA1A-386B6BB69773}" type="parTrans" cxnId="{69DF3083-416E-4270-AA8C-474775429EC8}">
      <dgm:prSet/>
      <dgm:spPr/>
      <dgm:t>
        <a:bodyPr/>
        <a:lstStyle/>
        <a:p>
          <a:endParaRPr lang="ru-RU"/>
        </a:p>
      </dgm:t>
    </dgm:pt>
    <dgm:pt modelId="{E8AC8704-1852-441A-AAD3-A87833262B1A}" type="sibTrans" cxnId="{69DF3083-416E-4270-AA8C-474775429EC8}">
      <dgm:prSet/>
      <dgm:spPr/>
      <dgm:t>
        <a:bodyPr/>
        <a:lstStyle/>
        <a:p>
          <a:endParaRPr lang="ru-RU"/>
        </a:p>
      </dgm:t>
    </dgm:pt>
    <dgm:pt modelId="{66ECE31C-D918-40C1-A46B-6924E8200727}">
      <dgm:prSet/>
      <dgm:spPr/>
      <dgm:t>
        <a:bodyPr/>
        <a:lstStyle/>
        <a:p>
          <a:pPr rtl="0"/>
          <a:r>
            <a:rPr lang="ru-RU" dirty="0" smtClean="0"/>
            <a:t>мастер-класс;</a:t>
          </a:r>
          <a:endParaRPr lang="ru-RU" dirty="0"/>
        </a:p>
      </dgm:t>
    </dgm:pt>
    <dgm:pt modelId="{2ACE4B34-90EC-4A8F-AF40-9452E696AB68}" type="parTrans" cxnId="{3645B9CB-9BC1-4E1A-8A4D-313E0405CF34}">
      <dgm:prSet/>
      <dgm:spPr/>
      <dgm:t>
        <a:bodyPr/>
        <a:lstStyle/>
        <a:p>
          <a:endParaRPr lang="ru-RU"/>
        </a:p>
      </dgm:t>
    </dgm:pt>
    <dgm:pt modelId="{61C98984-2E9F-401E-8E15-4F54BCAA5728}" type="sibTrans" cxnId="{3645B9CB-9BC1-4E1A-8A4D-313E0405CF34}">
      <dgm:prSet/>
      <dgm:spPr/>
      <dgm:t>
        <a:bodyPr/>
        <a:lstStyle/>
        <a:p>
          <a:endParaRPr lang="ru-RU"/>
        </a:p>
      </dgm:t>
    </dgm:pt>
    <dgm:pt modelId="{600F47F9-28D3-4F0E-8757-F04F94A2DDDE}">
      <dgm:prSet/>
      <dgm:spPr/>
      <dgm:t>
        <a:bodyPr/>
        <a:lstStyle/>
        <a:p>
          <a:pPr rtl="0"/>
          <a:r>
            <a:rPr lang="ru-RU" dirty="0" smtClean="0"/>
            <a:t>консультации;</a:t>
          </a:r>
          <a:endParaRPr lang="ru-RU" dirty="0"/>
        </a:p>
      </dgm:t>
    </dgm:pt>
    <dgm:pt modelId="{1B7E0038-4F4C-4EBD-9FAF-491D2A7A69EC}" type="parTrans" cxnId="{04E748CC-3A8C-45C5-B0AF-FE220963FF77}">
      <dgm:prSet/>
      <dgm:spPr/>
      <dgm:t>
        <a:bodyPr/>
        <a:lstStyle/>
        <a:p>
          <a:endParaRPr lang="ru-RU"/>
        </a:p>
      </dgm:t>
    </dgm:pt>
    <dgm:pt modelId="{0717BB0A-D9BA-490F-897A-44F2C36B3C59}" type="sibTrans" cxnId="{04E748CC-3A8C-45C5-B0AF-FE220963FF77}">
      <dgm:prSet/>
      <dgm:spPr/>
      <dgm:t>
        <a:bodyPr/>
        <a:lstStyle/>
        <a:p>
          <a:endParaRPr lang="ru-RU"/>
        </a:p>
      </dgm:t>
    </dgm:pt>
    <dgm:pt modelId="{3B7EF1E7-66A3-4119-AC47-7FE8BD1D5743}">
      <dgm:prSet/>
      <dgm:spPr/>
      <dgm:t>
        <a:bodyPr/>
        <a:lstStyle/>
        <a:p>
          <a:pPr rtl="0"/>
          <a:r>
            <a:rPr lang="ru-RU" dirty="0" smtClean="0"/>
            <a:t>работа в творческих группах;</a:t>
          </a:r>
          <a:endParaRPr lang="ru-RU" dirty="0"/>
        </a:p>
      </dgm:t>
    </dgm:pt>
    <dgm:pt modelId="{2D1EDAF2-5C2E-416B-92B5-804A91AC84BE}" type="parTrans" cxnId="{63A58D77-0142-42CE-97CB-275FE5A02EE7}">
      <dgm:prSet/>
      <dgm:spPr/>
      <dgm:t>
        <a:bodyPr/>
        <a:lstStyle/>
        <a:p>
          <a:endParaRPr lang="ru-RU"/>
        </a:p>
      </dgm:t>
    </dgm:pt>
    <dgm:pt modelId="{57072A33-FF18-49F3-AA49-7BF0F7295993}" type="sibTrans" cxnId="{63A58D77-0142-42CE-97CB-275FE5A02EE7}">
      <dgm:prSet/>
      <dgm:spPr/>
      <dgm:t>
        <a:bodyPr/>
        <a:lstStyle/>
        <a:p>
          <a:endParaRPr lang="ru-RU"/>
        </a:p>
      </dgm:t>
    </dgm:pt>
    <dgm:pt modelId="{3244B8C2-86AB-4518-BE17-887139BCE9DB}">
      <dgm:prSet/>
      <dgm:spPr/>
      <dgm:t>
        <a:bodyPr/>
        <a:lstStyle/>
        <a:p>
          <a:pPr rtl="0"/>
          <a:r>
            <a:rPr lang="ru-RU" dirty="0" smtClean="0"/>
            <a:t>школа молодого педагога;</a:t>
          </a:r>
          <a:endParaRPr lang="ru-RU" dirty="0"/>
        </a:p>
      </dgm:t>
    </dgm:pt>
    <dgm:pt modelId="{A2783642-58A3-4798-85CE-632D4AC914EF}" type="parTrans" cxnId="{181E2132-43ED-4AC9-B38C-117B9094205A}">
      <dgm:prSet/>
      <dgm:spPr/>
      <dgm:t>
        <a:bodyPr/>
        <a:lstStyle/>
        <a:p>
          <a:endParaRPr lang="ru-RU"/>
        </a:p>
      </dgm:t>
    </dgm:pt>
    <dgm:pt modelId="{316144B7-4608-49A9-B95A-E6BA8D9BF81F}" type="sibTrans" cxnId="{181E2132-43ED-4AC9-B38C-117B9094205A}">
      <dgm:prSet/>
      <dgm:spPr/>
      <dgm:t>
        <a:bodyPr/>
        <a:lstStyle/>
        <a:p>
          <a:endParaRPr lang="ru-RU"/>
        </a:p>
      </dgm:t>
    </dgm:pt>
    <dgm:pt modelId="{2DDFC897-E04D-4359-A5D2-B1EDD28126E8}">
      <dgm:prSet/>
      <dgm:spPr/>
      <dgm:t>
        <a:bodyPr/>
        <a:lstStyle/>
        <a:p>
          <a:pPr rtl="0"/>
          <a:r>
            <a:rPr lang="ru-RU" dirty="0" smtClean="0"/>
            <a:t>открытые занятия;</a:t>
          </a:r>
          <a:endParaRPr lang="ru-RU" dirty="0"/>
        </a:p>
      </dgm:t>
    </dgm:pt>
    <dgm:pt modelId="{D3EE3A3D-0F47-4AB7-B45D-1A52271D24E1}" type="parTrans" cxnId="{4CF393CA-66BD-4E99-BDAA-BF2B8255C93F}">
      <dgm:prSet/>
      <dgm:spPr/>
      <dgm:t>
        <a:bodyPr/>
        <a:lstStyle/>
        <a:p>
          <a:endParaRPr lang="ru-RU"/>
        </a:p>
      </dgm:t>
    </dgm:pt>
    <dgm:pt modelId="{C4D8E061-2A73-4EC3-80AE-94FD02E602E3}" type="sibTrans" cxnId="{4CF393CA-66BD-4E99-BDAA-BF2B8255C93F}">
      <dgm:prSet/>
      <dgm:spPr/>
      <dgm:t>
        <a:bodyPr/>
        <a:lstStyle/>
        <a:p>
          <a:endParaRPr lang="ru-RU"/>
        </a:p>
      </dgm:t>
    </dgm:pt>
    <dgm:pt modelId="{8F3F3F8A-7B47-4FFA-96B1-C0154E324C5E}">
      <dgm:prSet/>
      <dgm:spPr/>
      <dgm:t>
        <a:bodyPr/>
        <a:lstStyle/>
        <a:p>
          <a:pPr rtl="0"/>
          <a:r>
            <a:rPr lang="ru-RU" dirty="0" smtClean="0"/>
            <a:t>самообразование;</a:t>
          </a:r>
          <a:endParaRPr lang="ru-RU" dirty="0"/>
        </a:p>
      </dgm:t>
    </dgm:pt>
    <dgm:pt modelId="{783D8B61-50F9-42D9-AC29-C76515EFC9C5}" type="parTrans" cxnId="{2D92BA58-E83B-4D71-B25C-0027B86A0E87}">
      <dgm:prSet/>
      <dgm:spPr/>
      <dgm:t>
        <a:bodyPr/>
        <a:lstStyle/>
        <a:p>
          <a:endParaRPr lang="ru-RU"/>
        </a:p>
      </dgm:t>
    </dgm:pt>
    <dgm:pt modelId="{EEF36FEF-F263-4829-87E7-AC28EDE068A7}" type="sibTrans" cxnId="{2D92BA58-E83B-4D71-B25C-0027B86A0E87}">
      <dgm:prSet/>
      <dgm:spPr/>
      <dgm:t>
        <a:bodyPr/>
        <a:lstStyle/>
        <a:p>
          <a:endParaRPr lang="ru-RU"/>
        </a:p>
      </dgm:t>
    </dgm:pt>
    <dgm:pt modelId="{97234AAF-3417-4A75-AD14-F100F6AB35F2}">
      <dgm:prSet/>
      <dgm:spPr/>
      <dgm:t>
        <a:bodyPr/>
        <a:lstStyle/>
        <a:p>
          <a:pPr rtl="0"/>
          <a:r>
            <a:rPr lang="ru-RU" dirty="0" smtClean="0"/>
            <a:t>повышение квалификации;</a:t>
          </a:r>
          <a:endParaRPr lang="ru-RU" dirty="0"/>
        </a:p>
      </dgm:t>
    </dgm:pt>
    <dgm:pt modelId="{DD9C704A-C46D-45BF-A71B-C43D1F92A51D}" type="parTrans" cxnId="{745A3BDD-0A0E-4080-B365-841A0B7F7CB9}">
      <dgm:prSet/>
      <dgm:spPr/>
      <dgm:t>
        <a:bodyPr/>
        <a:lstStyle/>
        <a:p>
          <a:endParaRPr lang="ru-RU"/>
        </a:p>
      </dgm:t>
    </dgm:pt>
    <dgm:pt modelId="{EBD152CA-2432-4A6F-896E-46D0D73E26E7}" type="sibTrans" cxnId="{745A3BDD-0A0E-4080-B365-841A0B7F7CB9}">
      <dgm:prSet/>
      <dgm:spPr/>
      <dgm:t>
        <a:bodyPr/>
        <a:lstStyle/>
        <a:p>
          <a:endParaRPr lang="ru-RU"/>
        </a:p>
      </dgm:t>
    </dgm:pt>
    <dgm:pt modelId="{FF9C9478-C4BA-4F18-AC02-101ABA4DF06F}">
      <dgm:prSet/>
      <dgm:spPr/>
      <dgm:t>
        <a:bodyPr/>
        <a:lstStyle/>
        <a:p>
          <a:pPr rtl="0"/>
          <a:r>
            <a:rPr lang="ru-RU" dirty="0" smtClean="0"/>
            <a:t>участие в конкурсах.</a:t>
          </a:r>
          <a:endParaRPr lang="ru-RU" dirty="0"/>
        </a:p>
      </dgm:t>
    </dgm:pt>
    <dgm:pt modelId="{479820EF-3888-459B-80CF-AE371ACD06A8}" type="parTrans" cxnId="{1D4F92EE-8C96-4328-8C6B-8257AC3F08A0}">
      <dgm:prSet/>
      <dgm:spPr/>
      <dgm:t>
        <a:bodyPr/>
        <a:lstStyle/>
        <a:p>
          <a:endParaRPr lang="ru-RU"/>
        </a:p>
      </dgm:t>
    </dgm:pt>
    <dgm:pt modelId="{346DE653-D177-42D7-9996-E3F02B50AA9A}" type="sibTrans" cxnId="{1D4F92EE-8C96-4328-8C6B-8257AC3F08A0}">
      <dgm:prSet/>
      <dgm:spPr/>
      <dgm:t>
        <a:bodyPr/>
        <a:lstStyle/>
        <a:p>
          <a:endParaRPr lang="ru-RU"/>
        </a:p>
      </dgm:t>
    </dgm:pt>
    <dgm:pt modelId="{FF0A124B-5F8A-4422-907F-6BE4D6AB233D}" type="pres">
      <dgm:prSet presAssocID="{14D07E8D-C57F-4DC8-B1CE-5DACB7EE6D9B}" presName="linear" presStyleCnt="0">
        <dgm:presLayoutVars>
          <dgm:animLvl val="lvl"/>
          <dgm:resizeHandles val="exact"/>
        </dgm:presLayoutVars>
      </dgm:prSet>
      <dgm:spPr/>
    </dgm:pt>
    <dgm:pt modelId="{C4C24223-D4A1-4E2D-84FE-CEA9C05D79EA}" type="pres">
      <dgm:prSet presAssocID="{4299D4A3-7A7F-42CE-A80D-EE780285A91F}" presName="parentText" presStyleLbl="node1" presStyleIdx="0" presStyleCnt="1" custScaleX="92670" custScaleY="63081" custLinFactNeighborX="-3233" custLinFactNeighborY="-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49F6C-2C2A-4331-9B90-6A0DCF62878D}" type="pres">
      <dgm:prSet presAssocID="{4299D4A3-7A7F-42CE-A80D-EE780285A9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2D70CC-3761-41B5-98E1-9399EB21C546}" type="presOf" srcId="{2DDFC897-E04D-4359-A5D2-B1EDD28126E8}" destId="{72249F6C-2C2A-4331-9B90-6A0DCF62878D}" srcOrd="0" destOrd="6" presId="urn:microsoft.com/office/officeart/2005/8/layout/vList2"/>
    <dgm:cxn modelId="{69DF3083-416E-4270-AA8C-474775429EC8}" srcId="{4299D4A3-7A7F-42CE-A80D-EE780285A91F}" destId="{6D732D94-50BF-40CF-8A11-D48286A582CA}" srcOrd="1" destOrd="0" parTransId="{D0CAA2A9-5DFD-40FF-BA1A-386B6BB69773}" sibTransId="{E8AC8704-1852-441A-AAD3-A87833262B1A}"/>
    <dgm:cxn modelId="{7C691B9C-3541-4217-A63F-BDACB563EDB0}" type="presOf" srcId="{4299D4A3-7A7F-42CE-A80D-EE780285A91F}" destId="{C4C24223-D4A1-4E2D-84FE-CEA9C05D79EA}" srcOrd="0" destOrd="0" presId="urn:microsoft.com/office/officeart/2005/8/layout/vList2"/>
    <dgm:cxn modelId="{63A58D77-0142-42CE-97CB-275FE5A02EE7}" srcId="{4299D4A3-7A7F-42CE-A80D-EE780285A91F}" destId="{3B7EF1E7-66A3-4119-AC47-7FE8BD1D5743}" srcOrd="4" destOrd="0" parTransId="{2D1EDAF2-5C2E-416B-92B5-804A91AC84BE}" sibTransId="{57072A33-FF18-49F3-AA49-7BF0F7295993}"/>
    <dgm:cxn modelId="{04E748CC-3A8C-45C5-B0AF-FE220963FF77}" srcId="{4299D4A3-7A7F-42CE-A80D-EE780285A91F}" destId="{600F47F9-28D3-4F0E-8757-F04F94A2DDDE}" srcOrd="3" destOrd="0" parTransId="{1B7E0038-4F4C-4EBD-9FAF-491D2A7A69EC}" sibTransId="{0717BB0A-D9BA-490F-897A-44F2C36B3C59}"/>
    <dgm:cxn modelId="{745A3BDD-0A0E-4080-B365-841A0B7F7CB9}" srcId="{4299D4A3-7A7F-42CE-A80D-EE780285A91F}" destId="{97234AAF-3417-4A75-AD14-F100F6AB35F2}" srcOrd="8" destOrd="0" parTransId="{DD9C704A-C46D-45BF-A71B-C43D1F92A51D}" sibTransId="{EBD152CA-2432-4A6F-896E-46D0D73E26E7}"/>
    <dgm:cxn modelId="{BF7C1F1B-C722-4720-A776-B557FB37E403}" srcId="{4299D4A3-7A7F-42CE-A80D-EE780285A91F}" destId="{927895A2-FFA9-4EF5-8693-158182A57E7E}" srcOrd="0" destOrd="0" parTransId="{DB557415-F5F8-4F3C-86F2-69B1116F4404}" sibTransId="{B4CD72F2-0100-4CD1-8464-5CC070D6AABC}"/>
    <dgm:cxn modelId="{059475CF-C91A-4E36-AC7A-D0EDB949995F}" type="presOf" srcId="{FF9C9478-C4BA-4F18-AC02-101ABA4DF06F}" destId="{72249F6C-2C2A-4331-9B90-6A0DCF62878D}" srcOrd="0" destOrd="9" presId="urn:microsoft.com/office/officeart/2005/8/layout/vList2"/>
    <dgm:cxn modelId="{5173D773-8973-440C-A7EA-3E4C157E8721}" type="presOf" srcId="{8F3F3F8A-7B47-4FFA-96B1-C0154E324C5E}" destId="{72249F6C-2C2A-4331-9B90-6A0DCF62878D}" srcOrd="0" destOrd="7" presId="urn:microsoft.com/office/officeart/2005/8/layout/vList2"/>
    <dgm:cxn modelId="{4CF393CA-66BD-4E99-BDAA-BF2B8255C93F}" srcId="{4299D4A3-7A7F-42CE-A80D-EE780285A91F}" destId="{2DDFC897-E04D-4359-A5D2-B1EDD28126E8}" srcOrd="6" destOrd="0" parTransId="{D3EE3A3D-0F47-4AB7-B45D-1A52271D24E1}" sibTransId="{C4D8E061-2A73-4EC3-80AE-94FD02E602E3}"/>
    <dgm:cxn modelId="{40F75432-CE45-4DDB-ACF0-34B058762D77}" type="presOf" srcId="{97234AAF-3417-4A75-AD14-F100F6AB35F2}" destId="{72249F6C-2C2A-4331-9B90-6A0DCF62878D}" srcOrd="0" destOrd="8" presId="urn:microsoft.com/office/officeart/2005/8/layout/vList2"/>
    <dgm:cxn modelId="{DB3FB6A0-73C5-43E1-AFA8-D69BFF3194DF}" type="presOf" srcId="{14D07E8D-C57F-4DC8-B1CE-5DACB7EE6D9B}" destId="{FF0A124B-5F8A-4422-907F-6BE4D6AB233D}" srcOrd="0" destOrd="0" presId="urn:microsoft.com/office/officeart/2005/8/layout/vList2"/>
    <dgm:cxn modelId="{3645B9CB-9BC1-4E1A-8A4D-313E0405CF34}" srcId="{4299D4A3-7A7F-42CE-A80D-EE780285A91F}" destId="{66ECE31C-D918-40C1-A46B-6924E8200727}" srcOrd="2" destOrd="0" parTransId="{2ACE4B34-90EC-4A8F-AF40-9452E696AB68}" sibTransId="{61C98984-2E9F-401E-8E15-4F54BCAA5728}"/>
    <dgm:cxn modelId="{2D92BA58-E83B-4D71-B25C-0027B86A0E87}" srcId="{4299D4A3-7A7F-42CE-A80D-EE780285A91F}" destId="{8F3F3F8A-7B47-4FFA-96B1-C0154E324C5E}" srcOrd="7" destOrd="0" parTransId="{783D8B61-50F9-42D9-AC29-C76515EFC9C5}" sibTransId="{EEF36FEF-F263-4829-87E7-AC28EDE068A7}"/>
    <dgm:cxn modelId="{44AF2CDB-5B30-41CE-A4D9-8697415B1459}" type="presOf" srcId="{66ECE31C-D918-40C1-A46B-6924E8200727}" destId="{72249F6C-2C2A-4331-9B90-6A0DCF62878D}" srcOrd="0" destOrd="2" presId="urn:microsoft.com/office/officeart/2005/8/layout/vList2"/>
    <dgm:cxn modelId="{1D4F92EE-8C96-4328-8C6B-8257AC3F08A0}" srcId="{4299D4A3-7A7F-42CE-A80D-EE780285A91F}" destId="{FF9C9478-C4BA-4F18-AC02-101ABA4DF06F}" srcOrd="9" destOrd="0" parTransId="{479820EF-3888-459B-80CF-AE371ACD06A8}" sibTransId="{346DE653-D177-42D7-9996-E3F02B50AA9A}"/>
    <dgm:cxn modelId="{C61A9787-C8DF-4147-8B44-83092ED07B76}" type="presOf" srcId="{3B7EF1E7-66A3-4119-AC47-7FE8BD1D5743}" destId="{72249F6C-2C2A-4331-9B90-6A0DCF62878D}" srcOrd="0" destOrd="4" presId="urn:microsoft.com/office/officeart/2005/8/layout/vList2"/>
    <dgm:cxn modelId="{6F07CFE6-92D2-440F-8A73-5D7601BD4B40}" type="presOf" srcId="{927895A2-FFA9-4EF5-8693-158182A57E7E}" destId="{72249F6C-2C2A-4331-9B90-6A0DCF62878D}" srcOrd="0" destOrd="0" presId="urn:microsoft.com/office/officeart/2005/8/layout/vList2"/>
    <dgm:cxn modelId="{71C3EF4E-A188-41BF-BD9C-2D467CFAF770}" type="presOf" srcId="{600F47F9-28D3-4F0E-8757-F04F94A2DDDE}" destId="{72249F6C-2C2A-4331-9B90-6A0DCF62878D}" srcOrd="0" destOrd="3" presId="urn:microsoft.com/office/officeart/2005/8/layout/vList2"/>
    <dgm:cxn modelId="{AAFB6D89-965B-4228-8606-458B33145C12}" type="presOf" srcId="{6D732D94-50BF-40CF-8A11-D48286A582CA}" destId="{72249F6C-2C2A-4331-9B90-6A0DCF62878D}" srcOrd="0" destOrd="1" presId="urn:microsoft.com/office/officeart/2005/8/layout/vList2"/>
    <dgm:cxn modelId="{B7CCD0C5-4560-49BB-A265-644B75573AEB}" type="presOf" srcId="{3244B8C2-86AB-4518-BE17-887139BCE9DB}" destId="{72249F6C-2C2A-4331-9B90-6A0DCF62878D}" srcOrd="0" destOrd="5" presId="urn:microsoft.com/office/officeart/2005/8/layout/vList2"/>
    <dgm:cxn modelId="{181E2132-43ED-4AC9-B38C-117B9094205A}" srcId="{4299D4A3-7A7F-42CE-A80D-EE780285A91F}" destId="{3244B8C2-86AB-4518-BE17-887139BCE9DB}" srcOrd="5" destOrd="0" parTransId="{A2783642-58A3-4798-85CE-632D4AC914EF}" sibTransId="{316144B7-4608-49A9-B95A-E6BA8D9BF81F}"/>
    <dgm:cxn modelId="{A7F45130-827B-4E19-8F6D-77B898B9F1AC}" srcId="{14D07E8D-C57F-4DC8-B1CE-5DACB7EE6D9B}" destId="{4299D4A3-7A7F-42CE-A80D-EE780285A91F}" srcOrd="0" destOrd="0" parTransId="{0C27B185-B443-4EBB-B8ED-C033E352D3E8}" sibTransId="{DAEBE1D3-A324-473B-9850-C9E129349754}"/>
    <dgm:cxn modelId="{EA32B19C-B641-40F8-B799-9016769EAF92}" type="presParOf" srcId="{FF0A124B-5F8A-4422-907F-6BE4D6AB233D}" destId="{C4C24223-D4A1-4E2D-84FE-CEA9C05D79EA}" srcOrd="0" destOrd="0" presId="urn:microsoft.com/office/officeart/2005/8/layout/vList2"/>
    <dgm:cxn modelId="{B027BC27-5D64-443E-B328-154687707526}" type="presParOf" srcId="{FF0A124B-5F8A-4422-907F-6BE4D6AB233D}" destId="{72249F6C-2C2A-4331-9B90-6A0DCF6287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24223-D4A1-4E2D-84FE-CEA9C05D79EA}">
      <dsp:nvSpPr>
        <dsp:cNvPr id="0" name=""/>
        <dsp:cNvSpPr/>
      </dsp:nvSpPr>
      <dsp:spPr>
        <a:xfrm>
          <a:off x="26016" y="106273"/>
          <a:ext cx="5580983" cy="1395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Планируя </a:t>
          </a:r>
          <a:r>
            <a:rPr lang="ru-RU" sz="2500" b="1" kern="1200" dirty="0" smtClean="0"/>
            <a:t>методическую работу с педагогами учреждения</a:t>
          </a:r>
          <a:r>
            <a:rPr lang="ru-RU" sz="2500" kern="1200" dirty="0" smtClean="0"/>
            <a:t> методист использует  следующие формы:</a:t>
          </a:r>
          <a:endParaRPr lang="ru-RU" sz="2500" kern="1200" dirty="0"/>
        </a:p>
      </dsp:txBody>
      <dsp:txXfrm>
        <a:off x="94146" y="174403"/>
        <a:ext cx="5444723" cy="1259388"/>
      </dsp:txXfrm>
    </dsp:sp>
    <dsp:sp modelId="{72249F6C-2C2A-4331-9B90-6A0DCF62878D}">
      <dsp:nvSpPr>
        <dsp:cNvPr id="0" name=""/>
        <dsp:cNvSpPr/>
      </dsp:nvSpPr>
      <dsp:spPr>
        <a:xfrm>
          <a:off x="0" y="1513708"/>
          <a:ext cx="6022427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12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методический совет;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семинары;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мастер-класс;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консультации;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работа в творческих группах;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школа молодого педагога;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открытые занятия;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самообразование;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повышение квалификации;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участие в конкурсах.</a:t>
          </a:r>
          <a:endParaRPr lang="ru-RU" sz="2000" kern="1200" dirty="0"/>
        </a:p>
      </dsp:txBody>
      <dsp:txXfrm>
        <a:off x="0" y="1513708"/>
        <a:ext cx="6022427" cy="41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762" y="1530438"/>
            <a:ext cx="7499638" cy="23876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служба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детско-юношеского творчества, как фактор профессионального роста педагога»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762" y="3935125"/>
            <a:ext cx="5808750" cy="165576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Ерёменко Вера Юрьевна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методист ЦДЮТ г. Степногорск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3861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Школа молодого педагога</a:t>
            </a:r>
            <a:endParaRPr lang="ru-RU" dirty="0"/>
          </a:p>
        </p:txBody>
      </p:sp>
      <p:pic>
        <p:nvPicPr>
          <p:cNvPr id="7171" name="Picture 3" descr="C:\Users\TanMedia\Desktop\доклад на МС\слайд 11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4" y="1632201"/>
            <a:ext cx="5324110" cy="399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nMedia\Desktop\доклад на МС\слайд 11\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r="4608"/>
          <a:stretch/>
        </p:blipFill>
        <p:spPr bwMode="auto">
          <a:xfrm>
            <a:off x="7910621" y="1632201"/>
            <a:ext cx="3136607" cy="399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7599" y="1044235"/>
            <a:ext cx="6991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Методическая работа в центре  </a:t>
            </a:r>
            <a:r>
              <a:rPr lang="ru-RU" sz="3200" b="1" i="1" dirty="0" smtClean="0"/>
              <a:t>детско-юношеского </a:t>
            </a:r>
            <a:r>
              <a:rPr lang="ru-RU" sz="3200" b="1" i="1" dirty="0"/>
              <a:t>творчества</a:t>
            </a:r>
            <a:r>
              <a:rPr lang="ru-RU" sz="3200" dirty="0"/>
              <a:t> </a:t>
            </a:r>
            <a:r>
              <a:rPr lang="ru-RU" sz="2000" dirty="0"/>
              <a:t>- это создание в коллективе атмосферы заинтересованности в росте педагогического мастерства, выявление перспективного педагогического опыта и развитие творческого потенциала каждого педагога.   Педагог является главным источником качества обучения, развития и воспитания ребенка. А профессиональный рост педагога – залог успеха в работе по повышению эффективности образовательного процесса. Поэтому нужна действенная и эффективная структура методической службы, основная задача которой - создать все условия для развития профессиональной компетентности педагога.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7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6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Об особенностях учебно-воспитательного процесса в </a:t>
            </a:r>
            <a:r>
              <a:rPr lang="ru-RU" dirty="0" smtClean="0"/>
              <a:t>ОО РК </a:t>
            </a:r>
            <a:r>
              <a:rPr lang="ru-RU" dirty="0"/>
              <a:t>в 2021 -2022 учебном году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6565900" y="4940300"/>
            <a:ext cx="4470400" cy="144780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«человеку, не только знающему, но и способному творчески мыслить, действовать, </a:t>
            </a:r>
            <a:r>
              <a:rPr lang="ru-RU" b="1" dirty="0" err="1"/>
              <a:t>саморазвиваться</a:t>
            </a:r>
            <a:r>
              <a:rPr lang="ru-RU" b="1" dirty="0"/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1879600" y="4940300"/>
            <a:ext cx="4470400" cy="1447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 «человека только знающего»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LN media\Downloads\57896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299819"/>
            <a:ext cx="3835400" cy="32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43461">
            <a:off x="1255451" y="1927766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концепция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 rot="697067">
            <a:off x="9212146" y="3554462"/>
            <a:ext cx="2072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парадигма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 rot="150732">
            <a:off x="1980294" y="279781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инновации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 rot="350528">
            <a:off x="9303226" y="1833269"/>
            <a:ext cx="23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инициативность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6991" y="3662272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компетенция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55864">
            <a:off x="8489369" y="264131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творчество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12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9924" y="315262"/>
            <a:ext cx="10702844" cy="6045940"/>
            <a:chOff x="1234" y="1350"/>
            <a:chExt cx="9671" cy="131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34" y="1350"/>
              <a:ext cx="9671" cy="13152"/>
              <a:chOff x="1515" y="2366"/>
              <a:chExt cx="9671" cy="11859"/>
            </a:xfrm>
          </p:grpSpPr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1515" y="2366"/>
                <a:ext cx="9091" cy="5783"/>
                <a:chOff x="1515" y="2366"/>
                <a:chExt cx="9091" cy="5783"/>
              </a:xfrm>
            </p:grpSpPr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>
                  <a:off x="1515" y="2366"/>
                  <a:ext cx="9091" cy="3351"/>
                  <a:chOff x="1515" y="2366"/>
                  <a:chExt cx="9091" cy="3351"/>
                </a:xfrm>
              </p:grpSpPr>
              <p:sp>
                <p:nvSpPr>
                  <p:cNvPr id="3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02" y="2366"/>
                    <a:ext cx="7909" cy="1078"/>
                  </a:xfrm>
                  <a:prstGeom prst="rect">
                    <a:avLst/>
                  </a:prstGeom>
                  <a:solidFill>
                    <a:srgbClr val="F79646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ПЕДАГОГИЧЕСКИЙ СОВЕТ </a:t>
                    </a:r>
                    <a:r>
                      <a: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управленческая функция</a:t>
                    </a:r>
                    <a:endParaRPr kumimoji="0" lang="ru-RU" alt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4277"/>
                    <a:ext cx="3327" cy="13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79646"/>
                      </a:gs>
                      <a:gs pos="100000">
                        <a:srgbClr val="F79646">
                          <a:gamma/>
                          <a:tint val="20000"/>
                          <a:invGamma/>
                        </a:srgbClr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ИННОВАЦИОННЫЙ СОВЕТ</a:t>
                    </a:r>
                    <a:endParaRPr kumimoji="0" lang="ru-RU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аналитическая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функция</a:t>
                    </a:r>
                    <a:endParaRPr kumimoji="0" lang="ru-RU" alt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515" y="4333"/>
                    <a:ext cx="2728" cy="13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79646"/>
                      </a:gs>
                      <a:gs pos="100000">
                        <a:srgbClr val="F79646">
                          <a:gamma/>
                          <a:tint val="20000"/>
                          <a:invGamma/>
                        </a:srgbClr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МЕТОДИЧЕСКИЙ СОВЕТ </a:t>
                    </a:r>
                    <a:r>
                      <a: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организационно-управленческая</a:t>
                    </a: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 </a:t>
                    </a:r>
                    <a:r>
                      <a: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функция</a:t>
                    </a:r>
                    <a:endParaRPr kumimoji="0" lang="ru-RU" alt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068" y="4277"/>
                    <a:ext cx="2538" cy="13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79646"/>
                      </a:gs>
                      <a:gs pos="100000">
                        <a:srgbClr val="F79646">
                          <a:gamma/>
                          <a:tint val="20000"/>
                          <a:invGamma/>
                        </a:srgbClr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ХУДОЖЕСТВЕННЫЙ СОВЕТ </a:t>
                    </a:r>
                    <a:r>
                      <a: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организация и управление творческим процессом</a:t>
                    </a:r>
                    <a:endParaRPr kumimoji="0" lang="ru-RU" alt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10"/>
                <p:cNvGrpSpPr>
                  <a:grpSpLocks/>
                </p:cNvGrpSpPr>
                <p:nvPr/>
              </p:nvGrpSpPr>
              <p:grpSpPr bwMode="auto">
                <a:xfrm>
                  <a:off x="2280" y="6470"/>
                  <a:ext cx="8326" cy="1679"/>
                  <a:chOff x="2280" y="6470"/>
                  <a:chExt cx="8326" cy="1679"/>
                </a:xfrm>
              </p:grpSpPr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602" y="6512"/>
                    <a:ext cx="1727" cy="5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Аттестация</a:t>
                    </a:r>
                    <a:endParaRPr kumimoji="0" lang="ru-RU" alt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617" y="7309"/>
                    <a:ext cx="1727" cy="83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Диагностика </a:t>
                    </a: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педагогических</a:t>
                    </a:r>
                    <a:r>
                      <a: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 кадров</a:t>
                    </a:r>
                    <a:endParaRPr kumimoji="0" lang="ru-RU" alt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879" y="6487"/>
                    <a:ext cx="1727" cy="16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Творческие группы по разработке и организации мероприятий</a:t>
                    </a:r>
                    <a:endParaRPr kumimoji="0" lang="ru-RU" alt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6478"/>
                    <a:ext cx="1727" cy="16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Творческие группы по разработке отдельных методических аспектов</a:t>
                    </a:r>
                    <a:endParaRPr kumimoji="0" lang="ru-RU" alt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6470"/>
                    <a:ext cx="1727" cy="16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Инициация инновационных процессов</a:t>
                    </a:r>
                    <a:endParaRPr kumimoji="0" lang="ru-RU" alt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1765" y="8975"/>
                <a:ext cx="9421" cy="5250"/>
                <a:chOff x="1765" y="8975"/>
                <a:chExt cx="9421" cy="5250"/>
              </a:xfrm>
            </p:grpSpPr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3634" y="8975"/>
                  <a:ext cx="1727" cy="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Методические советы</a:t>
                  </a:r>
                  <a:endParaRPr kumimoji="0" lang="ru-RU" alt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3657" y="10497"/>
                  <a:ext cx="1727" cy="52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Мастер-классы</a:t>
                  </a:r>
                  <a:endPara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3643" y="12056"/>
                  <a:ext cx="1727" cy="5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Семинары</a:t>
                  </a:r>
                  <a:endPara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5516" y="9381"/>
                  <a:ext cx="1927" cy="121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Выявление и описание передового педагогического опыта</a:t>
                  </a:r>
                  <a:endPara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5653" y="11607"/>
                  <a:ext cx="192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Самообразование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22"/>
                <p:cNvSpPr>
                  <a:spLocks noChangeArrowheads="1"/>
                </p:cNvSpPr>
                <p:nvPr/>
              </p:nvSpPr>
              <p:spPr bwMode="auto">
                <a:xfrm>
                  <a:off x="7609" y="9366"/>
                  <a:ext cx="1927" cy="121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Индивидуальная методическая работа, консультации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9699" y="9060"/>
                  <a:ext cx="1487" cy="9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Городские</a:t>
                  </a:r>
                  <a:r>
                    <a:rPr kumimoji="0" lang="ru-RU" alt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мероприятия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ectangle 24"/>
                <p:cNvSpPr>
                  <a:spLocks noChangeArrowheads="1"/>
                </p:cNvSpPr>
                <p:nvPr/>
              </p:nvSpPr>
              <p:spPr bwMode="auto">
                <a:xfrm>
                  <a:off x="9699" y="10499"/>
                  <a:ext cx="1487" cy="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Творческие гостиные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25"/>
                <p:cNvSpPr>
                  <a:spLocks noChangeArrowheads="1"/>
                </p:cNvSpPr>
                <p:nvPr/>
              </p:nvSpPr>
              <p:spPr bwMode="auto">
                <a:xfrm>
                  <a:off x="9690" y="11987"/>
                  <a:ext cx="1487" cy="67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Отчетный концерт</a:t>
                  </a:r>
                  <a:endParaRPr kumimoji="0" lang="ru-RU" alt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609" y="11458"/>
                  <a:ext cx="1927" cy="121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Работа с молодыми </a:t>
                  </a:r>
                  <a:r>
                    <a:rPr kumimoji="0" lang="ru-RU" alt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специалистами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ectangle 27"/>
                <p:cNvSpPr>
                  <a:spLocks noChangeArrowheads="1"/>
                </p:cNvSpPr>
                <p:nvPr/>
              </p:nvSpPr>
              <p:spPr bwMode="auto">
                <a:xfrm>
                  <a:off x="1765" y="8975"/>
                  <a:ext cx="1727" cy="9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Методические планерки</a:t>
                  </a:r>
                  <a:endPara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1765" y="10321"/>
                  <a:ext cx="1727" cy="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Практикумы</a:t>
                  </a:r>
                  <a:endPara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1765" y="11953"/>
                  <a:ext cx="1727" cy="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Конференции</a:t>
                  </a:r>
                  <a:endPara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4401" y="13489"/>
                  <a:ext cx="4071" cy="736"/>
                </a:xfrm>
                <a:prstGeom prst="rect">
                  <a:avLst/>
                </a:prstGeom>
                <a:gradFill rotWithShape="1">
                  <a:gsLst>
                    <a:gs pos="0">
                      <a:srgbClr val="66FF33"/>
                    </a:gs>
                    <a:gs pos="100000">
                      <a:srgbClr val="00B0F0"/>
                    </a:gs>
                  </a:gsLst>
                  <a:lin ang="5400000" scaled="1"/>
                </a:gra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ЕДИНАЯ МЕТОДИЧЕСКАЯ ТЕМА</a:t>
                  </a:r>
                  <a:endPara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981" y="2577"/>
              <a:ext cx="8420" cy="11640"/>
              <a:chOff x="1981" y="2577"/>
              <a:chExt cx="8420" cy="11640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2348" y="2577"/>
                <a:ext cx="6751" cy="866"/>
                <a:chOff x="2348" y="2577"/>
                <a:chExt cx="6751" cy="866"/>
              </a:xfrm>
            </p:grpSpPr>
            <p:cxnSp>
              <p:nvCxnSpPr>
                <p:cNvPr id="1057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6111" y="2577"/>
                  <a:ext cx="1" cy="847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8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2415" y="2954"/>
                  <a:ext cx="1" cy="45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9" name="AutoShape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48" y="2991"/>
                  <a:ext cx="6751" cy="9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0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9005" y="2992"/>
                  <a:ext cx="1" cy="45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2921" y="5004"/>
                <a:ext cx="6514" cy="897"/>
                <a:chOff x="2921" y="5004"/>
                <a:chExt cx="6514" cy="897"/>
              </a:xfrm>
            </p:grpSpPr>
            <p:cxnSp>
              <p:nvCxnSpPr>
                <p:cNvPr id="1062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2921" y="5004"/>
                  <a:ext cx="0" cy="83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3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5173" y="5059"/>
                  <a:ext cx="0" cy="83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4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7126" y="5059"/>
                  <a:ext cx="0" cy="83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5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9435" y="5066"/>
                  <a:ext cx="0" cy="83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>
                <a:off x="8191" y="7818"/>
                <a:ext cx="2210" cy="6372"/>
                <a:chOff x="8026" y="7818"/>
                <a:chExt cx="2210" cy="6372"/>
              </a:xfrm>
            </p:grpSpPr>
            <p:cxnSp>
              <p:nvCxnSpPr>
                <p:cNvPr id="1067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10163" y="7818"/>
                  <a:ext cx="0" cy="929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8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10160" y="9938"/>
                  <a:ext cx="13" cy="403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9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10181" y="11149"/>
                  <a:ext cx="0" cy="806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0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10190" y="12801"/>
                  <a:ext cx="0" cy="1389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1" name="AutoShape 47"/>
                <p:cNvCxnSpPr>
                  <a:cxnSpLocks noChangeShapeType="1"/>
                  <a:stCxn id="27" idx="3"/>
                </p:cNvCxnSpPr>
                <p:nvPr/>
              </p:nvCxnSpPr>
              <p:spPr bwMode="auto">
                <a:xfrm>
                  <a:off x="8026" y="14094"/>
                  <a:ext cx="2210" cy="96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981" y="7818"/>
                <a:ext cx="2139" cy="6399"/>
                <a:chOff x="2236" y="7818"/>
                <a:chExt cx="2139" cy="6399"/>
              </a:xfrm>
            </p:grpSpPr>
            <p:cxnSp>
              <p:nvCxnSpPr>
                <p:cNvPr id="1073" name="AutoShape 49"/>
                <p:cNvCxnSpPr>
                  <a:cxnSpLocks noChangeShapeType="1"/>
                  <a:endCxn id="27" idx="1"/>
                </p:cNvCxnSpPr>
                <p:nvPr/>
              </p:nvCxnSpPr>
              <p:spPr bwMode="auto">
                <a:xfrm flipV="1">
                  <a:off x="2236" y="14094"/>
                  <a:ext cx="2139" cy="8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4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2275" y="7818"/>
                  <a:ext cx="1" cy="848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5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2254" y="9938"/>
                  <a:ext cx="21" cy="235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6" name="AutoShape 52"/>
                <p:cNvCxnSpPr>
                  <a:cxnSpLocks noChangeShapeType="1"/>
                </p:cNvCxnSpPr>
                <p:nvPr/>
              </p:nvCxnSpPr>
              <p:spPr bwMode="auto">
                <a:xfrm>
                  <a:off x="2274" y="11004"/>
                  <a:ext cx="0" cy="95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7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2263" y="12817"/>
                  <a:ext cx="0" cy="1400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4338" y="7803"/>
                <a:ext cx="1" cy="4279"/>
                <a:chOff x="3726" y="7818"/>
                <a:chExt cx="1" cy="4279"/>
              </a:xfrm>
            </p:grpSpPr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3726" y="7818"/>
                  <a:ext cx="1" cy="848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3726" y="9503"/>
                  <a:ext cx="0" cy="806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26" y="11038"/>
                  <a:ext cx="1" cy="1059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>
                <a:off x="6351" y="7803"/>
                <a:ext cx="11" cy="3631"/>
                <a:chOff x="6351" y="7803"/>
                <a:chExt cx="11" cy="3631"/>
              </a:xfrm>
            </p:grpSpPr>
            <p:cxnSp>
              <p:nvCxnSpPr>
                <p:cNvPr id="1083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6351" y="7803"/>
                  <a:ext cx="1" cy="131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4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6362" y="10573"/>
                  <a:ext cx="0" cy="86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8048" y="7818"/>
                <a:ext cx="11" cy="3631"/>
                <a:chOff x="6351" y="7803"/>
                <a:chExt cx="11" cy="3631"/>
              </a:xfrm>
            </p:grpSpPr>
            <p:cxnSp>
              <p:nvCxnSpPr>
                <p:cNvPr id="1086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6351" y="7803"/>
                  <a:ext cx="1" cy="131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7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6362" y="10573"/>
                  <a:ext cx="0" cy="861"/>
                </a:xfrm>
                <a:prstGeom prst="straightConnector1">
                  <a:avLst/>
                </a:prstGeom>
                <a:noFill/>
                <a:ln w="57150">
                  <a:solidFill>
                    <a:srgbClr val="E3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9702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Схема 1036"/>
          <p:cNvGraphicFramePr/>
          <p:nvPr>
            <p:extLst>
              <p:ext uri="{D42A27DB-BD31-4B8C-83A1-F6EECF244321}">
                <p14:modId xmlns:p14="http://schemas.microsoft.com/office/powerpoint/2010/main" val="711071713"/>
              </p:ext>
            </p:extLst>
          </p:nvPr>
        </p:nvGraphicFramePr>
        <p:xfrm>
          <a:off x="1970689" y="1252702"/>
          <a:ext cx="6022427" cy="57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12" name="Picture 64" descr="C:\Users\TanMedia\Downloads\3d-people-success-png-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19" y="2989056"/>
            <a:ext cx="6046318" cy="37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46049"/>
            <a:ext cx="10515600" cy="1401244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методической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3122" y="971550"/>
            <a:ext cx="9594078" cy="5456076"/>
            <a:chOff x="978927" y="169372"/>
            <a:chExt cx="10766049" cy="6383609"/>
          </a:xfrm>
        </p:grpSpPr>
        <p:pic>
          <p:nvPicPr>
            <p:cNvPr id="3074" name="Picture 2" descr="C:\Users\TanMedia\Desktop\доклад на МС\4.Волянская В.Н.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034" y="3218535"/>
              <a:ext cx="2343942" cy="3334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TanMedia\Desktop\доклад на МС\5. Гамастинов С.Г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197" y="1967179"/>
              <a:ext cx="1916538" cy="27262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TanMedia\Desktop\доклад на МС\6. Гамастинов С.Г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217" y="2709855"/>
              <a:ext cx="1303882" cy="1842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TanMedia\Desktop\доклад на МС\7. Еременко В.Ю.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133" y="2871916"/>
              <a:ext cx="2596565" cy="18928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TanMedia\Desktop\доклад на МС\8. Еременко В.Ю.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948" y="5153629"/>
              <a:ext cx="1998825" cy="1399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TanMedia\Desktop\доклад на МС\9. Кусаинова Г.А.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053" y="169372"/>
              <a:ext cx="1733266" cy="24517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Users\TanMedia\Desktop\доклад на МС\11. Пищуллин К.В..jf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800" y="5291864"/>
              <a:ext cx="1771932" cy="12611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C:\Users\TanMedia\Desktop\доклад на МС\13. Уренцева Л.Г.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815" y="4841221"/>
              <a:ext cx="2343093" cy="1711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TanMedia\Desktop\доклад на МС\14.Шульга  Е.А.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217" y="169372"/>
              <a:ext cx="3244289" cy="23123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TanMedia\Desktop\доклад на МС\1.Акимова И.Б..jf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362" y="2648714"/>
              <a:ext cx="1383942" cy="1903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C:\Users\TanMedia\Desktop\доклад на МС\2.Акимова И.Б..jf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127" y="169372"/>
              <a:ext cx="1893849" cy="27649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:\Users\TanMedia\Desktop\доклад на МС\3. Барт О.Г.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27" y="169372"/>
              <a:ext cx="2200433" cy="15472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6561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Достижения педагогов ЦДЮТ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nMedia\Desktop\доклад на МС\слайд 7\призер областного конкурса Лучший педагог дополнительного образования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22" y="1367085"/>
            <a:ext cx="2197013" cy="329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TanMedia\Desktop\доклад на МС\10. Пищулин К.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35" y="2973417"/>
            <a:ext cx="1901785" cy="33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25919"/>
            <a:ext cx="10515600" cy="1325563"/>
          </a:xfrm>
        </p:spPr>
        <p:txBody>
          <a:bodyPr>
            <a:normAutofit/>
          </a:bodyPr>
          <a:lstStyle/>
          <a:p>
            <a:r>
              <a:rPr lang="kk-KZ" sz="3200" dirty="0" smtClean="0"/>
              <a:t>Областной конкурс </a:t>
            </a:r>
            <a:br>
              <a:rPr lang="kk-KZ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Лучший педагог дополнительного образования»</a:t>
            </a:r>
            <a:endParaRPr lang="ru-RU" sz="3200" dirty="0"/>
          </a:p>
        </p:txBody>
      </p:sp>
      <p:pic>
        <p:nvPicPr>
          <p:cNvPr id="4100" name="Picture 4" descr="C:\Users\TanMedia\Downloads\d180d0b8d181d183d0bdd0bed0b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4565" y="1354147"/>
            <a:ext cx="4508205" cy="51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16125" r="8139" b="14914"/>
          <a:stretch/>
        </p:blipFill>
        <p:spPr bwMode="auto">
          <a:xfrm>
            <a:off x="4699370" y="1367086"/>
            <a:ext cx="2081050" cy="116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16667" r="8160" b="14061"/>
          <a:stretch/>
        </p:blipFill>
        <p:spPr bwMode="auto">
          <a:xfrm>
            <a:off x="2059323" y="5059688"/>
            <a:ext cx="2311520" cy="129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51319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Обучение на курсах является хорошим стимулом для активизации профессионального и творческого потенциала </a:t>
            </a:r>
            <a:r>
              <a:rPr lang="ru-RU" sz="2800" dirty="0" smtClean="0"/>
              <a:t>преподавателей</a:t>
            </a:r>
            <a:endParaRPr lang="ru-RU" sz="2800" dirty="0"/>
          </a:p>
        </p:txBody>
      </p:sp>
      <p:pic>
        <p:nvPicPr>
          <p:cNvPr id="10242" name="Picture 2" descr="J:\IMG_0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47" y="3999862"/>
            <a:ext cx="3633603" cy="242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136049291_199155491878464_110779375403375165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8346"/>
          <a:stretch/>
        </p:blipFill>
        <p:spPr bwMode="auto">
          <a:xfrm>
            <a:off x="1761647" y="1320800"/>
            <a:ext cx="3633603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7446" r="51875" b="33048"/>
          <a:stretch/>
        </p:blipFill>
        <p:spPr bwMode="auto">
          <a:xfrm>
            <a:off x="6299200" y="1320800"/>
            <a:ext cx="4656940" cy="510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19101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Обобщение передового педагогического опыта </a:t>
            </a:r>
            <a:endParaRPr lang="ru-RU" sz="4000" dirty="0"/>
          </a:p>
        </p:txBody>
      </p:sp>
      <p:sp>
        <p:nvSpPr>
          <p:cNvPr id="4" name="Нашивка 3"/>
          <p:cNvSpPr/>
          <p:nvPr/>
        </p:nvSpPr>
        <p:spPr>
          <a:xfrm>
            <a:off x="1671146" y="4940300"/>
            <a:ext cx="3247696" cy="125554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Экспертный совет ЦДЮТ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918842" y="4940300"/>
            <a:ext cx="3363311" cy="125554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Экспертный совет </a:t>
            </a:r>
            <a:r>
              <a:rPr lang="kk-KZ" sz="2400" dirty="0"/>
              <a:t>отдела </a:t>
            </a:r>
            <a:r>
              <a:rPr lang="kk-KZ" sz="2400" dirty="0" smtClean="0"/>
              <a:t>образования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8282153" y="4940300"/>
            <a:ext cx="3757448" cy="125554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Э</a:t>
            </a:r>
            <a:r>
              <a:rPr lang="ru-RU" sz="2400" dirty="0" smtClean="0"/>
              <a:t>кспертный </a:t>
            </a:r>
            <a:r>
              <a:rPr lang="ru-RU" sz="2400" dirty="0"/>
              <a:t>совет </a:t>
            </a:r>
            <a:r>
              <a:rPr lang="kk-KZ" sz="2400" dirty="0"/>
              <a:t>управления образования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6705" r="64914" b="10957"/>
          <a:stretch/>
        </p:blipFill>
        <p:spPr bwMode="auto">
          <a:xfrm>
            <a:off x="1671146" y="961694"/>
            <a:ext cx="2609193" cy="372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9" t="24827" r="38620" b="16169"/>
          <a:stretch/>
        </p:blipFill>
        <p:spPr bwMode="auto">
          <a:xfrm>
            <a:off x="8707822" y="961694"/>
            <a:ext cx="2647952" cy="372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TanMedia\Downloads\image15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57" y="961694"/>
            <a:ext cx="4094880" cy="39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0211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аспространение </a:t>
            </a:r>
            <a:r>
              <a:rPr lang="ru-RU" dirty="0"/>
              <a:t>накопленного опыта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3284" y="1369345"/>
            <a:ext cx="4405745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Публикации</a:t>
            </a:r>
            <a:endParaRPr lang="ru-RU" sz="4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4680" y="3098542"/>
            <a:ext cx="2885705" cy="2375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елают </a:t>
            </a:r>
            <a:r>
              <a:rPr lang="ru-RU" sz="2000" b="1" dirty="0"/>
              <a:t>результаты </a:t>
            </a:r>
            <a:r>
              <a:rPr lang="ru-RU" sz="2000" b="1" dirty="0" smtClean="0"/>
              <a:t>научно-методической </a:t>
            </a:r>
            <a:r>
              <a:rPr lang="ru-RU" sz="2000" b="1" dirty="0"/>
              <a:t>работы педагогов доступными профессиональному </a:t>
            </a:r>
            <a:r>
              <a:rPr lang="ru-RU" sz="2000" b="1" dirty="0" smtClean="0"/>
              <a:t>сообществу</a:t>
            </a:r>
            <a:endParaRPr lang="ru-RU" sz="2000" b="1" dirty="0"/>
          </a:p>
        </p:txBody>
      </p:sp>
      <p:sp>
        <p:nvSpPr>
          <p:cNvPr id="15" name="Нашивка 14"/>
          <p:cNvSpPr/>
          <p:nvPr/>
        </p:nvSpPr>
        <p:spPr>
          <a:xfrm rot="5400000">
            <a:off x="2279840" y="2417846"/>
            <a:ext cx="326636" cy="52722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2186851">
            <a:off x="5777520" y="2320011"/>
            <a:ext cx="326636" cy="52722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84869" y="3098542"/>
            <a:ext cx="4785756" cy="23750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Я</a:t>
            </a:r>
            <a:r>
              <a:rPr lang="ru-RU" sz="2000" b="1" dirty="0" smtClean="0"/>
              <a:t>вляются </a:t>
            </a:r>
            <a:r>
              <a:rPr lang="ru-RU" sz="2000" b="1" dirty="0"/>
              <a:t>косвенным подтверждением достоверности основных результатов, полученных в работе, ее новизны и научного уровня, поскольку после выхода в свет публикация становится объектом изучения и оценки широкой педагогической  общественности.</a:t>
            </a:r>
          </a:p>
        </p:txBody>
      </p:sp>
      <p:pic>
        <p:nvPicPr>
          <p:cNvPr id="6146" name="Picture 2" descr="C:\Users\TanMedia\Desktop\доклад на МС\слайд 10\60222c3d374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81" y="1234686"/>
            <a:ext cx="2046480" cy="14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nMedia\Desktop\доклад на МС\слайд 10\sert_025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85" y="1227286"/>
            <a:ext cx="2007041" cy="14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anMedia\Desktop\доклад на МС\слайд 10\Гридасова Свидетельство  о публикации22.01.2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37" y="3439406"/>
            <a:ext cx="1746434" cy="24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ашивка 21"/>
          <p:cNvSpPr/>
          <p:nvPr/>
        </p:nvSpPr>
        <p:spPr>
          <a:xfrm rot="2186851">
            <a:off x="6089888" y="2581164"/>
            <a:ext cx="326636" cy="52722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243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Доклад «Методическая служба  Центра детско-юношеского творчества, как фактор профессионального роста педагога»</vt:lpstr>
      <vt:lpstr>Об особенностях учебно-воспитательного процесса в ОО РК в 2021 -2022 учебном году</vt:lpstr>
      <vt:lpstr>Презентация PowerPoint</vt:lpstr>
      <vt:lpstr>Формы методической работы</vt:lpstr>
      <vt:lpstr>Достижения педагогов ЦДЮТ </vt:lpstr>
      <vt:lpstr>Областной конкурс  «Лучший педагог дополнительного образования»</vt:lpstr>
      <vt:lpstr>Обучение на курсах является хорошим стимулом для активизации профессионального и творческого потенциала преподавателей</vt:lpstr>
      <vt:lpstr>Обобщение передового педагогического опыта </vt:lpstr>
      <vt:lpstr>Распространение накопленного опыта</vt:lpstr>
      <vt:lpstr>Школа молодого педагога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19</cp:revision>
  <dcterms:created xsi:type="dcterms:W3CDTF">2021-07-20T13:02:37Z</dcterms:created>
  <dcterms:modified xsi:type="dcterms:W3CDTF">2021-09-15T13:38:29Z</dcterms:modified>
</cp:coreProperties>
</file>